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Raleway" charset="1" panose="00000000000000000000"/>
      <p:regular r:id="rId18"/>
    </p:embeddedFont>
    <p:embeddedFont>
      <p:font typeface="Raleway Bold" charset="1" panose="00000000000000000000"/>
      <p:regular r:id="rId19"/>
    </p:embeddedFont>
    <p:embeddedFont>
      <p:font typeface="Raleway Italics" charset="1" panose="00000000000000000000"/>
      <p:regular r:id="rId20"/>
    </p:embeddedFont>
    <p:embeddedFont>
      <p:font typeface="Raleway Bold Italics" charset="1" panose="00000000000000000000"/>
      <p:regular r:id="rId21"/>
    </p:embeddedFont>
    <p:embeddedFont>
      <p:font typeface="Raleway Thin" charset="1" panose="00000000000000000000"/>
      <p:regular r:id="rId22"/>
    </p:embeddedFont>
    <p:embeddedFont>
      <p:font typeface="Raleway Thin Italics" charset="1" panose="00000000000000000000"/>
      <p:regular r:id="rId23"/>
    </p:embeddedFont>
    <p:embeddedFont>
      <p:font typeface="Raleway Extra-Light" charset="1" panose="00000000000000000000"/>
      <p:regular r:id="rId24"/>
    </p:embeddedFont>
    <p:embeddedFont>
      <p:font typeface="Raleway Extra-Light Italics" charset="1" panose="00000000000000000000"/>
      <p:regular r:id="rId25"/>
    </p:embeddedFont>
    <p:embeddedFont>
      <p:font typeface="Raleway Light" charset="1" panose="00000000000000000000"/>
      <p:regular r:id="rId26"/>
    </p:embeddedFont>
    <p:embeddedFont>
      <p:font typeface="Raleway Light Italics" charset="1" panose="00000000000000000000"/>
      <p:regular r:id="rId27"/>
    </p:embeddedFont>
    <p:embeddedFont>
      <p:font typeface="Raleway Medium" charset="1" panose="00000000000000000000"/>
      <p:regular r:id="rId28"/>
    </p:embeddedFont>
    <p:embeddedFont>
      <p:font typeface="Raleway Medium Italics" charset="1" panose="00000000000000000000"/>
      <p:regular r:id="rId29"/>
    </p:embeddedFont>
    <p:embeddedFont>
      <p:font typeface="Raleway Semi-Bold" charset="1" panose="00000000000000000000"/>
      <p:regular r:id="rId30"/>
    </p:embeddedFont>
    <p:embeddedFont>
      <p:font typeface="Raleway Semi-Bold Italics" charset="1" panose="00000000000000000000"/>
      <p:regular r:id="rId31"/>
    </p:embeddedFont>
    <p:embeddedFont>
      <p:font typeface="Raleway Ultra-Bold" charset="1" panose="00000000000000000000"/>
      <p:regular r:id="rId32"/>
    </p:embeddedFont>
    <p:embeddedFont>
      <p:font typeface="Raleway Ultra-Bold Italics" charset="1" panose="00000000000000000000"/>
      <p:regular r:id="rId33"/>
    </p:embeddedFont>
    <p:embeddedFont>
      <p:font typeface="Raleway Heavy" charset="1" panose="00000000000000000000"/>
      <p:regular r:id="rId34"/>
    </p:embeddedFont>
    <p:embeddedFont>
      <p:font typeface="Raleway Heavy Italics" charset="1" panose="00000000000000000000"/>
      <p:regular r:id="rId35"/>
    </p:embeddedFont>
    <p:embeddedFont>
      <p:font typeface="Canva Sans" charset="1" panose="020B0503030501040103"/>
      <p:regular r:id="rId36"/>
    </p:embeddedFont>
    <p:embeddedFont>
      <p:font typeface="Canva Sans Bold" charset="1" panose="020B0803030501040103"/>
      <p:regular r:id="rId37"/>
    </p:embeddedFont>
    <p:embeddedFont>
      <p:font typeface="Canva Sans Italics" charset="1" panose="020B0503030501040103"/>
      <p:regular r:id="rId38"/>
    </p:embeddedFont>
    <p:embeddedFont>
      <p:font typeface="Canva Sans Bold Italics" charset="1" panose="020B0803030501040103"/>
      <p:regular r:id="rId39"/>
    </p:embeddedFont>
    <p:embeddedFont>
      <p:font typeface="Canva Sans Medium" charset="1" panose="020B0603030501040103"/>
      <p:regular r:id="rId40"/>
    </p:embeddedFont>
    <p:embeddedFont>
      <p:font typeface="Canva Sans Medium Italics" charset="1" panose="020B06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898929" y="2067022"/>
            <a:ext cx="16598318" cy="3037340"/>
          </a:xfrm>
          <a:prstGeom prst="rect">
            <a:avLst/>
          </a:prstGeom>
        </p:spPr>
        <p:txBody>
          <a:bodyPr anchor="t" rtlCol="false" tIns="0" lIns="0" bIns="0" rIns="0">
            <a:spAutoFit/>
          </a:bodyPr>
          <a:lstStyle/>
          <a:p>
            <a:pPr algn="ctr">
              <a:lnSpc>
                <a:spcPts val="11616"/>
              </a:lnSpc>
            </a:pPr>
            <a:r>
              <a:rPr lang="en-US" sz="12357">
                <a:solidFill>
                  <a:srgbClr val="000000"/>
                </a:solidFill>
                <a:latin typeface="DM Sans Bold"/>
              </a:rPr>
              <a:t>Multilingual Sentiment Analysis</a:t>
            </a:r>
          </a:p>
        </p:txBody>
      </p:sp>
      <p:sp>
        <p:nvSpPr>
          <p:cNvPr name="TextBox 18" id="18"/>
          <p:cNvSpPr txBox="true"/>
          <p:nvPr/>
        </p:nvSpPr>
        <p:spPr>
          <a:xfrm rot="0">
            <a:off x="4914102" y="5519133"/>
            <a:ext cx="8459795" cy="27878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Shubham Ojha</a:t>
            </a:r>
          </a:p>
          <a:p>
            <a:pPr algn="ctr">
              <a:lnSpc>
                <a:spcPts val="4381"/>
              </a:lnSpc>
            </a:pPr>
            <a:r>
              <a:rPr lang="en-US" sz="4381" spc="-87">
                <a:solidFill>
                  <a:srgbClr val="000000"/>
                </a:solidFill>
                <a:latin typeface="DM Sans Bold"/>
              </a:rPr>
              <a:t>VIT Chennai</a:t>
            </a:r>
          </a:p>
          <a:p>
            <a:pPr algn="ctr">
              <a:lnSpc>
                <a:spcPts val="4381"/>
              </a:lnSpc>
            </a:pPr>
            <a:r>
              <a:rPr lang="en-US" sz="4381" spc="-87">
                <a:solidFill>
                  <a:srgbClr val="000000"/>
                </a:solidFill>
                <a:latin typeface="DM Sans Bold"/>
              </a:rPr>
              <a:t>Capstone Project</a:t>
            </a:r>
          </a:p>
          <a:p>
            <a:pPr algn="ctr">
              <a:lnSpc>
                <a:spcPts val="4381"/>
              </a:lnSpc>
            </a:pPr>
            <a:r>
              <a:rPr lang="en-US" sz="4381" spc="-87">
                <a:solidFill>
                  <a:srgbClr val="000000"/>
                </a:solidFill>
                <a:latin typeface="DM Sans Bold"/>
              </a:rPr>
              <a:t>REVIEW - 1</a:t>
            </a:r>
          </a:p>
          <a:p>
            <a:pPr algn="ctr">
              <a:lnSpc>
                <a:spcPts val="4381"/>
              </a:lnSpc>
            </a:pPr>
            <a:r>
              <a:rPr lang="en-US" sz="4381" spc="-87">
                <a:solidFill>
                  <a:srgbClr val="000000"/>
                </a:solidFill>
                <a:latin typeface="DM Sans Bold"/>
              </a:rPr>
              <a:t>Guide - Rajalakshmi R</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7902" y="81831"/>
            <a:ext cx="10499527"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8</a:t>
            </a:r>
          </a:p>
        </p:txBody>
      </p:sp>
      <p:sp>
        <p:nvSpPr>
          <p:cNvPr name="TextBox 7" id="7"/>
          <p:cNvSpPr txBox="true"/>
          <p:nvPr/>
        </p:nvSpPr>
        <p:spPr>
          <a:xfrm rot="0">
            <a:off x="0" y="1265466"/>
            <a:ext cx="12747270"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Sentiment analysis using deep learning approaches: an overview</a:t>
            </a:r>
          </a:p>
        </p:txBody>
      </p:sp>
      <p:sp>
        <p:nvSpPr>
          <p:cNvPr name="TextBox 8" id="8"/>
          <p:cNvSpPr txBox="true"/>
          <p:nvPr/>
        </p:nvSpPr>
        <p:spPr>
          <a:xfrm rot="0">
            <a:off x="0" y="2340130"/>
            <a:ext cx="18288000" cy="7536180"/>
          </a:xfrm>
          <a:prstGeom prst="rect">
            <a:avLst/>
          </a:prstGeom>
        </p:spPr>
        <p:txBody>
          <a:bodyPr anchor="t" rtlCol="false" tIns="0" lIns="0" bIns="0" rIns="0">
            <a:spAutoFit/>
          </a:bodyPr>
          <a:lstStyle/>
          <a:p>
            <a:pPr>
              <a:lnSpc>
                <a:spcPts val="4620"/>
              </a:lnSpc>
            </a:pPr>
            <a:r>
              <a:rPr lang="en-US" sz="3300">
                <a:solidFill>
                  <a:srgbClr val="FFFFFF"/>
                </a:solidFill>
                <a:latin typeface="Canva Sans"/>
              </a:rPr>
              <a:t>Authors: Olivier Habimana, Yuhua Li, Ruixuan Li, Xiwu Gu, Ge Yu</a:t>
            </a:r>
          </a:p>
          <a:p>
            <a:pPr>
              <a:lnSpc>
                <a:spcPts val="4620"/>
              </a:lnSpc>
            </a:pPr>
          </a:p>
          <a:p>
            <a:pPr>
              <a:lnSpc>
                <a:spcPts val="4620"/>
              </a:lnSpc>
            </a:pPr>
            <a:r>
              <a:rPr lang="en-US" sz="3300">
                <a:solidFill>
                  <a:srgbClr val="FFFFFF"/>
                </a:solidFill>
                <a:latin typeface="Canva Sans"/>
              </a:rPr>
              <a:t>Introduction: This comprehensive overview focuses on deep learning approaches in sentiment analysis, covering the evolution of methods and their application across various sentiment analysis tasks.</a:t>
            </a:r>
          </a:p>
          <a:p>
            <a:pPr>
              <a:lnSpc>
                <a:spcPts val="4620"/>
              </a:lnSpc>
            </a:pPr>
          </a:p>
          <a:p>
            <a:pPr>
              <a:lnSpc>
                <a:spcPts val="4620"/>
              </a:lnSpc>
            </a:pPr>
            <a:r>
              <a:rPr lang="en-US" sz="3300">
                <a:solidFill>
                  <a:srgbClr val="FFFFFF"/>
                </a:solidFill>
                <a:latin typeface="Canva Sans"/>
              </a:rPr>
              <a:t>Methods Used: : The review discusses diverse deep learning models like CNNs, RNNs, and GANs, and their applications in different aspects of sentiment analysis, including aspect-based, multilingual, and multimodal sentiment analysis.</a:t>
            </a:r>
          </a:p>
          <a:p>
            <a:pPr>
              <a:lnSpc>
                <a:spcPts val="4620"/>
              </a:lnSpc>
            </a:pPr>
          </a:p>
          <a:p>
            <a:pPr algn="l">
              <a:lnSpc>
                <a:spcPts val="4620"/>
              </a:lnSpc>
            </a:pPr>
            <a:r>
              <a:rPr lang="en-US" sz="3300">
                <a:solidFill>
                  <a:srgbClr val="FFFFFF"/>
                </a:solidFill>
                <a:latin typeface="Canva Sans"/>
              </a:rPr>
              <a:t>Conclusion: : The paper highlights the effectiveness of deep learning in sentiment analysis, addressing challenges and proposing future directions for the field, emphasizing the need for advanced methods tailored to specific sentiment analysis tasks.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3141" y="81831"/>
            <a:ext cx="10489049"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9</a:t>
            </a:r>
          </a:p>
        </p:txBody>
      </p:sp>
      <p:sp>
        <p:nvSpPr>
          <p:cNvPr name="TextBox 7" id="7"/>
          <p:cNvSpPr txBox="true"/>
          <p:nvPr/>
        </p:nvSpPr>
        <p:spPr>
          <a:xfrm rot="0">
            <a:off x="0" y="1265466"/>
            <a:ext cx="18012383" cy="10477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Combining sentiment analysis classifiers to explore multilingual news articles covering London 2012 and Rio 2016 Olympics</a:t>
            </a:r>
          </a:p>
        </p:txBody>
      </p:sp>
      <p:sp>
        <p:nvSpPr>
          <p:cNvPr name="TextBox 8" id="8"/>
          <p:cNvSpPr txBox="true"/>
          <p:nvPr/>
        </p:nvSpPr>
        <p:spPr>
          <a:xfrm rot="0">
            <a:off x="0" y="2349655"/>
            <a:ext cx="18288000" cy="7698740"/>
          </a:xfrm>
          <a:prstGeom prst="rect">
            <a:avLst/>
          </a:prstGeom>
        </p:spPr>
        <p:txBody>
          <a:bodyPr anchor="t" rtlCol="false" tIns="0" lIns="0" bIns="0" rIns="0">
            <a:spAutoFit/>
          </a:bodyPr>
          <a:lstStyle/>
          <a:p>
            <a:pPr>
              <a:lnSpc>
                <a:spcPts val="4060"/>
              </a:lnSpc>
            </a:pPr>
            <a:r>
              <a:rPr lang="en-US" sz="2900">
                <a:solidFill>
                  <a:srgbClr val="FFFFFF"/>
                </a:solidFill>
                <a:latin typeface="Canva Sans"/>
              </a:rPr>
              <a:t>Authors: Caio Mello, Gullal S. Cheema, and Gaurish Thakkar</a:t>
            </a:r>
          </a:p>
          <a:p>
            <a:pPr>
              <a:lnSpc>
                <a:spcPts val="4060"/>
              </a:lnSpc>
            </a:pPr>
          </a:p>
          <a:p>
            <a:pPr>
              <a:lnSpc>
                <a:spcPts val="4060"/>
              </a:lnSpc>
            </a:pPr>
            <a:r>
              <a:rPr lang="en-US" sz="2900">
                <a:solidFill>
                  <a:srgbClr val="FFFFFF"/>
                </a:solidFill>
                <a:latin typeface="Canva Sans"/>
              </a:rPr>
              <a:t>Introduction: This paper applies sentiment analysis to multilingual news articles discussing the Olympic legacies of London 2012 and Rio 2016. It combines four SA algorithms (SenticNet, SentiStrength, Vader, and BERT) and employs explainable AI to understand method limitations. The study explores how the media constructs the Olympic legacy narrative across languages.</a:t>
            </a:r>
          </a:p>
          <a:p>
            <a:pPr>
              <a:lnSpc>
                <a:spcPts val="4060"/>
              </a:lnSpc>
            </a:pPr>
          </a:p>
          <a:p>
            <a:pPr>
              <a:lnSpc>
                <a:spcPts val="4060"/>
              </a:lnSpc>
            </a:pPr>
            <a:r>
              <a:rPr lang="en-US" sz="2900">
                <a:solidFill>
                  <a:srgbClr val="FFFFFF"/>
                </a:solidFill>
                <a:latin typeface="Canva Sans"/>
              </a:rPr>
              <a:t>Methods Used: The research uses a corpus of 1271 news articles in English and Portuguese. Four SA algorithms are applied to both original and translated texts. SHAP is used for feature visualization. A combination of three top classifiers (Vader, Amazon BERT, and Sent140 BERT) is proposed.</a:t>
            </a:r>
          </a:p>
          <a:p>
            <a:pPr>
              <a:lnSpc>
                <a:spcPts val="4060"/>
              </a:lnSpc>
            </a:pPr>
          </a:p>
          <a:p>
            <a:pPr algn="l">
              <a:lnSpc>
                <a:spcPts val="4060"/>
              </a:lnSpc>
            </a:pPr>
            <a:r>
              <a:rPr lang="en-US" sz="2900">
                <a:solidFill>
                  <a:srgbClr val="FFFFFF"/>
                </a:solidFill>
                <a:latin typeface="Canva Sans"/>
              </a:rPr>
              <a:t>Conclusion: : The study acknowledges SA's utility in analyzing news articles but highlights challenges with multilingual and domain-specific data. Combining classifiers and using explainable AI can enhance results. The research uncovers a utopian-dystopian narrative dichotomy in Olympic legacy representation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21" y="81831"/>
            <a:ext cx="10849690"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10</a:t>
            </a:r>
          </a:p>
        </p:txBody>
      </p:sp>
      <p:sp>
        <p:nvSpPr>
          <p:cNvPr name="TextBox 7" id="7"/>
          <p:cNvSpPr txBox="true"/>
          <p:nvPr/>
        </p:nvSpPr>
        <p:spPr>
          <a:xfrm rot="0">
            <a:off x="0" y="1265466"/>
            <a:ext cx="18288000" cy="10477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Deep learning-based sentiment analysis and offensive language identification on multilingual code-mixed datation</a:t>
            </a:r>
          </a:p>
        </p:txBody>
      </p:sp>
      <p:sp>
        <p:nvSpPr>
          <p:cNvPr name="TextBox 8" id="8"/>
          <p:cNvSpPr txBox="true"/>
          <p:nvPr/>
        </p:nvSpPr>
        <p:spPr>
          <a:xfrm rot="0">
            <a:off x="0" y="2349655"/>
            <a:ext cx="18288000" cy="7910830"/>
          </a:xfrm>
          <a:prstGeom prst="rect">
            <a:avLst/>
          </a:prstGeom>
        </p:spPr>
        <p:txBody>
          <a:bodyPr anchor="t" rtlCol="false" tIns="0" lIns="0" bIns="0" rIns="0">
            <a:spAutoFit/>
          </a:bodyPr>
          <a:lstStyle/>
          <a:p>
            <a:pPr>
              <a:lnSpc>
                <a:spcPts val="3920"/>
              </a:lnSpc>
            </a:pPr>
            <a:r>
              <a:rPr lang="en-US" sz="2800">
                <a:solidFill>
                  <a:srgbClr val="FFFFFF"/>
                </a:solidFill>
                <a:latin typeface="Canva Sans"/>
              </a:rPr>
              <a:t>Authors: Kogilavani Shanmugavadivel, V. E. Sathishkumar, Sandhiya Raja ,</a:t>
            </a:r>
          </a:p>
          <a:p>
            <a:pPr>
              <a:lnSpc>
                <a:spcPts val="3920"/>
              </a:lnSpc>
            </a:pPr>
          </a:p>
          <a:p>
            <a:pPr>
              <a:lnSpc>
                <a:spcPts val="3920"/>
              </a:lnSpc>
            </a:pPr>
            <a:r>
              <a:rPr lang="en-US" sz="2800">
                <a:solidFill>
                  <a:srgbClr val="FFFFFF"/>
                </a:solidFill>
                <a:latin typeface="Canva Sans"/>
              </a:rPr>
              <a:t>Introduction: This paper addresses sentiment analysis and offensive language identification in code-mixed data, combining words from multiple languages. It explores the use of machine learning, deep learning, and pre-trained models like BERT, RoBERTa, and adapter-BERT for low-resource code-mixed data in Tamil and English.</a:t>
            </a:r>
          </a:p>
          <a:p>
            <a:pPr>
              <a:lnSpc>
                <a:spcPts val="3920"/>
              </a:lnSpc>
            </a:pPr>
          </a:p>
          <a:p>
            <a:pPr>
              <a:lnSpc>
                <a:spcPts val="3920"/>
              </a:lnSpc>
            </a:pPr>
            <a:r>
              <a:rPr lang="en-US" sz="2800">
                <a:solidFill>
                  <a:srgbClr val="FFFFFF"/>
                </a:solidFill>
                <a:latin typeface="Canva Sans"/>
              </a:rPr>
              <a:t>Methods Used: The research utilizes a dataset from a shared task on Multi-task learning DravidianLangTech@ACL2022. Various models, including logistic regression, CNN, Bi-LSTM, BERT, RoBERTa, and adapter-BERT, are applied and compared using accuracy, precision, recall, and F1-score metrics. Word embeddings like GloVe and BERT are employed.</a:t>
            </a:r>
          </a:p>
          <a:p>
            <a:pPr>
              <a:lnSpc>
                <a:spcPts val="3920"/>
              </a:lnSpc>
            </a:pPr>
          </a:p>
          <a:p>
            <a:pPr algn="l">
              <a:lnSpc>
                <a:spcPts val="3920"/>
              </a:lnSpc>
            </a:pPr>
            <a:r>
              <a:rPr lang="en-US" sz="2800">
                <a:solidFill>
                  <a:srgbClr val="FFFFFF"/>
                </a:solidFill>
                <a:latin typeface="Canva Sans"/>
              </a:rPr>
              <a:t>Conclusion: : The study concludes that the adapter-BERT model performs best for sentiment analysis (65% accuracy) and offensive language identification (79% accuracy) in comparison to other models. Future directions include exploring multitask learning and dataset quality enhancement.</a:t>
            </a:r>
          </a:p>
          <a:p>
            <a:pPr algn="ctr">
              <a:lnSpc>
                <a:spcPts val="39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4493" y="81831"/>
            <a:ext cx="10766346"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11</a:t>
            </a:r>
          </a:p>
        </p:txBody>
      </p:sp>
      <p:sp>
        <p:nvSpPr>
          <p:cNvPr name="TextBox 7" id="7"/>
          <p:cNvSpPr txBox="true"/>
          <p:nvPr/>
        </p:nvSpPr>
        <p:spPr>
          <a:xfrm rot="0">
            <a:off x="0" y="1265466"/>
            <a:ext cx="18037818" cy="10477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Multilingual hate speech detection sentimental analysis on social media platforms using optimal feature extraction and hybrid diagonal gated recurrent neural network</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Purbani Kar, Swapan Debbarma</a:t>
            </a:r>
          </a:p>
          <a:p>
            <a:pPr>
              <a:lnSpc>
                <a:spcPts val="4759"/>
              </a:lnSpc>
            </a:pPr>
          </a:p>
          <a:p>
            <a:pPr>
              <a:lnSpc>
                <a:spcPts val="4759"/>
              </a:lnSpc>
            </a:pPr>
            <a:r>
              <a:rPr lang="en-US" sz="3399">
                <a:solidFill>
                  <a:srgbClr val="FFFFFF"/>
                </a:solidFill>
                <a:latin typeface="Canva Sans"/>
              </a:rPr>
              <a:t>Introduction: This paper focuses on detecting hate speech and analyzing sentiment in multilingual code-mixed texts on social media using optimal feature extraction and a novel neural network.</a:t>
            </a:r>
          </a:p>
          <a:p>
            <a:pPr>
              <a:lnSpc>
                <a:spcPts val="4759"/>
              </a:lnSpc>
            </a:pPr>
          </a:p>
          <a:p>
            <a:pPr>
              <a:lnSpc>
                <a:spcPts val="4759"/>
              </a:lnSpc>
            </a:pPr>
            <a:r>
              <a:rPr lang="en-US" sz="3399">
                <a:solidFill>
                  <a:srgbClr val="FFFFFF"/>
                </a:solidFill>
                <a:latin typeface="Canva Sans"/>
              </a:rPr>
              <a:t>Methods Used: The study introduces an improved seagull optimization algorithm for feature extraction and a hybrid diagonal gated recurrent neural network for hate speech detection and sentiment analysis.</a:t>
            </a:r>
          </a:p>
          <a:p>
            <a:pPr>
              <a:lnSpc>
                <a:spcPts val="4759"/>
              </a:lnSpc>
            </a:pPr>
          </a:p>
          <a:p>
            <a:pPr algn="l">
              <a:lnSpc>
                <a:spcPts val="4759"/>
              </a:lnSpc>
            </a:pPr>
            <a:r>
              <a:rPr lang="en-US" sz="3399">
                <a:solidFill>
                  <a:srgbClr val="FFFFFF"/>
                </a:solidFill>
                <a:latin typeface="Canva Sans"/>
              </a:rPr>
              <a:t>Conclusion: : The proposed method demonstrates a significant improvement in accuracy, precision, recall, and F-measure, indicating its potential as a robust tool for hate speech detection and sentiment analysis in multilingual contexts.</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0204" y="81831"/>
            <a:ext cx="10814924"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12</a:t>
            </a:r>
          </a:p>
        </p:txBody>
      </p:sp>
      <p:sp>
        <p:nvSpPr>
          <p:cNvPr name="TextBox 7" id="7"/>
          <p:cNvSpPr txBox="true"/>
          <p:nvPr/>
        </p:nvSpPr>
        <p:spPr>
          <a:xfrm rot="0">
            <a:off x="0" y="1265466"/>
            <a:ext cx="11806163"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Sentiment analysis of Hindi language text: a critical review</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Simran Sidhu, Surinder S. Khurana, Munish Kumar, Parvinder Singh</a:t>
            </a:r>
          </a:p>
          <a:p>
            <a:pPr>
              <a:lnSpc>
                <a:spcPts val="4759"/>
              </a:lnSpc>
            </a:pPr>
          </a:p>
          <a:p>
            <a:pPr>
              <a:lnSpc>
                <a:spcPts val="4759"/>
              </a:lnSpc>
            </a:pPr>
            <a:r>
              <a:rPr lang="en-US" sz="3399">
                <a:solidFill>
                  <a:srgbClr val="FFFFFF"/>
                </a:solidFill>
                <a:latin typeface="Canva Sans"/>
              </a:rPr>
              <a:t>Introduction: : This comprehensive review focuses on sentiment analysis in the Hindi language, discussing techniques including negation handling and the evolution of Hindi SentiWordNet.</a:t>
            </a:r>
          </a:p>
          <a:p>
            <a:pPr>
              <a:lnSpc>
                <a:spcPts val="4759"/>
              </a:lnSpc>
            </a:pPr>
          </a:p>
          <a:p>
            <a:pPr>
              <a:lnSpc>
                <a:spcPts val="4759"/>
              </a:lnSpc>
            </a:pPr>
            <a:r>
              <a:rPr lang="en-US" sz="3399">
                <a:solidFill>
                  <a:srgbClr val="FFFFFF"/>
                </a:solidFill>
                <a:latin typeface="Canva Sans"/>
              </a:rPr>
              <a:t>Methods Used: : The paper reviews various methodologies employed in sentiment analysis for Hindi, including semantic and machine learning approaches, and examines lexicons, stemmers, and morphological analyzers.</a:t>
            </a:r>
          </a:p>
          <a:p>
            <a:pPr>
              <a:lnSpc>
                <a:spcPts val="4759"/>
              </a:lnSpc>
            </a:pPr>
          </a:p>
          <a:p>
            <a:pPr algn="l">
              <a:lnSpc>
                <a:spcPts val="4759"/>
              </a:lnSpc>
            </a:pPr>
            <a:r>
              <a:rPr lang="en-US" sz="3399">
                <a:solidFill>
                  <a:srgbClr val="FFFFFF"/>
                </a:solidFill>
                <a:latin typeface="Canva Sans"/>
              </a:rPr>
              <a:t>Conclusion: : The review emphasizes the need for advanced sentiment analysis research in Hindi due to its significant native speaker population and growing digital presence. It also identifies gaps and future research directions in sentiment analysis for Hindi.</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2287" y="81831"/>
            <a:ext cx="10810756"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13</a:t>
            </a:r>
          </a:p>
        </p:txBody>
      </p:sp>
      <p:sp>
        <p:nvSpPr>
          <p:cNvPr name="TextBox 7" id="7"/>
          <p:cNvSpPr txBox="true"/>
          <p:nvPr/>
        </p:nvSpPr>
        <p:spPr>
          <a:xfrm rot="0">
            <a:off x="0" y="1265466"/>
            <a:ext cx="16409957"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An augmented multilingual Twitter dataset for studying the COVID-19 infodemic</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 Christian E. Lopez, Caleb Gallemore</a:t>
            </a:r>
          </a:p>
          <a:p>
            <a:pPr>
              <a:lnSpc>
                <a:spcPts val="4759"/>
              </a:lnSpc>
            </a:pPr>
          </a:p>
          <a:p>
            <a:pPr>
              <a:lnSpc>
                <a:spcPts val="4759"/>
              </a:lnSpc>
            </a:pPr>
            <a:r>
              <a:rPr lang="en-US" sz="3399">
                <a:solidFill>
                  <a:srgbClr val="FFFFFF"/>
                </a:solidFill>
                <a:latin typeface="Canva Sans"/>
              </a:rPr>
              <a:t>Introduction: This paper presents an extensive, multilingual Twitter dataset to facilitate research on the social discourse of the COVID-19 pandemic.</a:t>
            </a:r>
          </a:p>
          <a:p>
            <a:pPr>
              <a:lnSpc>
                <a:spcPts val="4759"/>
              </a:lnSpc>
            </a:pPr>
          </a:p>
          <a:p>
            <a:pPr>
              <a:lnSpc>
                <a:spcPts val="4759"/>
              </a:lnSpc>
            </a:pPr>
            <a:r>
              <a:rPr lang="en-US" sz="3399">
                <a:solidFill>
                  <a:srgbClr val="FFFFFF"/>
                </a:solidFill>
                <a:latin typeface="Canva Sans"/>
              </a:rPr>
              <a:t>Methods Used: The dataset includes over 2.2 billion tweets in multiple languages, augmented with sentiment and named entity recognition algorithms, enabling comprehensive analysis of COVID-19 discussions on Twitter.</a:t>
            </a:r>
          </a:p>
          <a:p>
            <a:pPr>
              <a:lnSpc>
                <a:spcPts val="4759"/>
              </a:lnSpc>
            </a:pPr>
          </a:p>
          <a:p>
            <a:pPr>
              <a:lnSpc>
                <a:spcPts val="4759"/>
              </a:lnSpc>
            </a:pPr>
            <a:r>
              <a:rPr lang="en-US" sz="3399">
                <a:solidFill>
                  <a:srgbClr val="FFFFFF"/>
                </a:solidFill>
                <a:latin typeface="Canva Sans"/>
              </a:rPr>
              <a:t>Conclusion: : This dataset is a valuable resource for understanding the evolution of public sentiment and discussion trends about COVID-19, providing a platform for various social media data analyses.</a:t>
            </a:r>
          </a:p>
          <a:p>
            <a:pPr algn="l">
              <a:lnSpc>
                <a:spcPts val="4759"/>
              </a:lnSpc>
            </a:pPr>
          </a:p>
          <a:p>
            <a:pPr algn="ct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7763" y="81831"/>
            <a:ext cx="10819805"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14</a:t>
            </a:r>
          </a:p>
        </p:txBody>
      </p:sp>
      <p:sp>
        <p:nvSpPr>
          <p:cNvPr name="TextBox 7" id="7"/>
          <p:cNvSpPr txBox="true"/>
          <p:nvPr/>
        </p:nvSpPr>
        <p:spPr>
          <a:xfrm rot="0">
            <a:off x="0" y="1265466"/>
            <a:ext cx="14654920"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Persian Text Sentiment Analysis Based on BERT and Neural Networks</a:t>
            </a:r>
          </a:p>
        </p:txBody>
      </p:sp>
      <p:sp>
        <p:nvSpPr>
          <p:cNvPr name="TextBox 8" id="8"/>
          <p:cNvSpPr txBox="true"/>
          <p:nvPr/>
        </p:nvSpPr>
        <p:spPr>
          <a:xfrm rot="0">
            <a:off x="0" y="2340130"/>
            <a:ext cx="18288000" cy="77812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Siroos Rahmani Zardak, Amir Hossein Rasekh, Mohammad Sadegh Bashkari</a:t>
            </a:r>
          </a:p>
          <a:p>
            <a:pPr>
              <a:lnSpc>
                <a:spcPts val="4759"/>
              </a:lnSpc>
            </a:pPr>
          </a:p>
          <a:p>
            <a:pPr>
              <a:lnSpc>
                <a:spcPts val="4759"/>
              </a:lnSpc>
            </a:pPr>
            <a:r>
              <a:rPr lang="en-US" sz="3399">
                <a:solidFill>
                  <a:srgbClr val="FFFFFF"/>
                </a:solidFill>
                <a:latin typeface="Canva Sans"/>
              </a:rPr>
              <a:t>Introduction: This study focuses on sentiment analysis of Persian text, emphasizing the lack of effective methods for sentiment analysis in Persian and adapting the BERT algorithm for this purpose.</a:t>
            </a:r>
          </a:p>
          <a:p>
            <a:pPr>
              <a:lnSpc>
                <a:spcPts val="4759"/>
              </a:lnSpc>
            </a:pPr>
          </a:p>
          <a:p>
            <a:pPr>
              <a:lnSpc>
                <a:spcPts val="4759"/>
              </a:lnSpc>
            </a:pPr>
            <a:r>
              <a:rPr lang="en-US" sz="3399">
                <a:solidFill>
                  <a:srgbClr val="FFFFFF"/>
                </a:solidFill>
                <a:latin typeface="Canva Sans"/>
              </a:rPr>
              <a:t>Methods Used: The paper employs the BERT algorithm for Persian text sentiment analysis, comparing its performance with previous methods using various datasets.</a:t>
            </a:r>
          </a:p>
          <a:p>
            <a:pPr>
              <a:lnSpc>
                <a:spcPts val="4759"/>
              </a:lnSpc>
            </a:pPr>
          </a:p>
          <a:p>
            <a:pPr>
              <a:lnSpc>
                <a:spcPts val="4759"/>
              </a:lnSpc>
            </a:pPr>
            <a:r>
              <a:rPr lang="en-US" sz="3399">
                <a:solidFill>
                  <a:srgbClr val="FFFFFF"/>
                </a:solidFill>
                <a:latin typeface="Canva Sans"/>
              </a:rPr>
              <a:t>Conclusion: : : The research demonstrates the effectiveness of the BERT algorithm in Persian sentiment analysis, outperforming previous methods with high accuracy and F1 scores.</a:t>
            </a:r>
          </a:p>
          <a:p>
            <a:pPr algn="ct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3657" y="81831"/>
            <a:ext cx="10808018"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15</a:t>
            </a:r>
          </a:p>
        </p:txBody>
      </p:sp>
      <p:sp>
        <p:nvSpPr>
          <p:cNvPr name="TextBox 7" id="7"/>
          <p:cNvSpPr txBox="true"/>
          <p:nvPr/>
        </p:nvSpPr>
        <p:spPr>
          <a:xfrm rot="0">
            <a:off x="0" y="1265466"/>
            <a:ext cx="12747270"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Multi-class sentiment analysis of Urdu text using multilingual BERT</a:t>
            </a:r>
          </a:p>
        </p:txBody>
      </p:sp>
      <p:sp>
        <p:nvSpPr>
          <p:cNvPr name="TextBox 8" id="8"/>
          <p:cNvSpPr txBox="true"/>
          <p:nvPr/>
        </p:nvSpPr>
        <p:spPr>
          <a:xfrm rot="0">
            <a:off x="0" y="2105660"/>
            <a:ext cx="18288000" cy="89814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Lal Khan, Ammar Amjad, Noman Ashraf, Hsien-Tsung Chang</a:t>
            </a:r>
          </a:p>
          <a:p>
            <a:pPr>
              <a:lnSpc>
                <a:spcPts val="4759"/>
              </a:lnSpc>
            </a:pPr>
          </a:p>
          <a:p>
            <a:pPr>
              <a:lnSpc>
                <a:spcPts val="4759"/>
              </a:lnSpc>
            </a:pPr>
            <a:r>
              <a:rPr lang="en-US" sz="3399">
                <a:solidFill>
                  <a:srgbClr val="FFFFFF"/>
                </a:solidFill>
                <a:latin typeface="Canva Sans"/>
              </a:rPr>
              <a:t>Introduction: This study introduces a new multi-class Urdu dataset for sentiment analysis, addressing the gap in sentiment analysis research for low-resource languages like Urdu.</a:t>
            </a:r>
          </a:p>
          <a:p>
            <a:pPr>
              <a:lnSpc>
                <a:spcPts val="4759"/>
              </a:lnSpc>
            </a:pPr>
          </a:p>
          <a:p>
            <a:pPr>
              <a:lnSpc>
                <a:spcPts val="4759"/>
              </a:lnSpc>
            </a:pPr>
            <a:r>
              <a:rPr lang="en-US" sz="3399">
                <a:solidFill>
                  <a:srgbClr val="FFFFFF"/>
                </a:solidFill>
                <a:latin typeface="Canva Sans"/>
              </a:rPr>
              <a:t>Methods Used: The research employed a multi-class approach using machine learning and deep learning techniques including SVM, NB, AdaBoost, MLP, LR, RF, CNN-1D, LSTM, Bi-LSTM, GRU, Bi-GRU, and fine-tuned multilingual BERT (mBERT).</a:t>
            </a:r>
          </a:p>
          <a:p>
            <a:pPr>
              <a:lnSpc>
                <a:spcPts val="4759"/>
              </a:lnSpc>
            </a:pPr>
          </a:p>
          <a:p>
            <a:pPr>
              <a:lnSpc>
                <a:spcPts val="4759"/>
              </a:lnSpc>
            </a:pPr>
            <a:r>
              <a:rPr lang="en-US" sz="3399">
                <a:solidFill>
                  <a:srgbClr val="FFFFFF"/>
                </a:solidFill>
                <a:latin typeface="Canva Sans"/>
              </a:rPr>
              <a:t>Conclusion: :  The mBERT model with BERT pre-trained word embeddings outperformed other deep learning, machine learning, and rule-based classifiers, achieving an F1 score of 81.49%, demonstrating its effectiveness in Urdu sentiment analysis.</a:t>
            </a:r>
          </a:p>
          <a:p>
            <a:pPr algn="l">
              <a:lnSpc>
                <a:spcPts val="4759"/>
              </a:lnSpc>
            </a:pPr>
          </a:p>
          <a:p>
            <a:pPr algn="ct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45340" y="141605"/>
            <a:ext cx="632495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Problem Statement</a:t>
            </a:r>
          </a:p>
        </p:txBody>
      </p:sp>
      <p:sp>
        <p:nvSpPr>
          <p:cNvPr name="TextBox 6" id="6"/>
          <p:cNvSpPr txBox="true"/>
          <p:nvPr/>
        </p:nvSpPr>
        <p:spPr>
          <a:xfrm rot="0">
            <a:off x="0" y="1421232"/>
            <a:ext cx="17674092" cy="73545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FFFFFF"/>
                </a:solidFill>
                <a:latin typeface="Canva Sans Bold"/>
              </a:rPr>
              <a:t>Address the scarcity of sentiment classification models for non-English languages.</a:t>
            </a:r>
          </a:p>
          <a:p>
            <a:pPr>
              <a:lnSpc>
                <a:spcPts val="7279"/>
              </a:lnSpc>
            </a:pPr>
          </a:p>
          <a:p>
            <a:pPr marL="1122679" indent="-561340" lvl="1">
              <a:lnSpc>
                <a:spcPts val="7279"/>
              </a:lnSpc>
              <a:buFont typeface="Arial"/>
              <a:buChar char="•"/>
            </a:pPr>
            <a:r>
              <a:rPr lang="en-US" sz="5199">
                <a:solidFill>
                  <a:srgbClr val="FFFFFF"/>
                </a:solidFill>
                <a:latin typeface="Canva Sans Bold"/>
              </a:rPr>
              <a:t>Develop a multilingual sentiment analysis framework for the Malayalam language.</a:t>
            </a:r>
          </a:p>
          <a:p>
            <a:pPr>
              <a:lnSpc>
                <a:spcPts val="7279"/>
              </a:lnSpc>
            </a:pPr>
          </a:p>
          <a:p>
            <a:pPr marL="1122679" indent="-561340" lvl="1">
              <a:lnSpc>
                <a:spcPts val="7279"/>
              </a:lnSpc>
              <a:buFont typeface="Arial"/>
              <a:buChar char="•"/>
            </a:pPr>
            <a:r>
              <a:rPr lang="en-US" sz="5199">
                <a:solidFill>
                  <a:srgbClr val="FFFFFF"/>
                </a:solidFill>
                <a:latin typeface="Canva Sans Bold"/>
              </a:rPr>
              <a:t>Focus on fake news detection and verification of originality in YouTube comments.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458474" y="141605"/>
            <a:ext cx="798992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Rese</a:t>
            </a:r>
            <a:r>
              <a:rPr lang="en-US" sz="5199">
                <a:solidFill>
                  <a:srgbClr val="000000"/>
                </a:solidFill>
                <a:latin typeface="Canva Sans Bold"/>
              </a:rPr>
              <a:t>arch Challenges:</a:t>
            </a:r>
          </a:p>
        </p:txBody>
      </p:sp>
      <p:sp>
        <p:nvSpPr>
          <p:cNvPr name="TextBox 6" id="6"/>
          <p:cNvSpPr txBox="true"/>
          <p:nvPr/>
        </p:nvSpPr>
        <p:spPr>
          <a:xfrm rot="0">
            <a:off x="0" y="1321259"/>
            <a:ext cx="18288000" cy="7806055"/>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FFFFFF"/>
                </a:solidFill>
                <a:latin typeface="Canva Sans"/>
              </a:rPr>
              <a:t>Language Diversity: Managing the vast array of linguistic nuances, i</a:t>
            </a:r>
            <a:r>
              <a:rPr lang="en-US" sz="3699">
                <a:solidFill>
                  <a:srgbClr val="FFFFFF"/>
                </a:solidFill>
                <a:latin typeface="Canva Sans"/>
              </a:rPr>
              <a:t>diomatic expressions, and cultural references across different languages.</a:t>
            </a:r>
          </a:p>
          <a:p>
            <a:pPr marL="798828" indent="-399414" lvl="1">
              <a:lnSpc>
                <a:spcPts val="5179"/>
              </a:lnSpc>
              <a:buFont typeface="Arial"/>
              <a:buChar char="•"/>
            </a:pPr>
            <a:r>
              <a:rPr lang="en-US" sz="3699">
                <a:solidFill>
                  <a:srgbClr val="FFFFFF"/>
                </a:solidFill>
                <a:latin typeface="Canva Sans"/>
              </a:rPr>
              <a:t>Data Scarcity: Limited availability of annotated datasets for sentiment analysis in less common languages.</a:t>
            </a:r>
          </a:p>
          <a:p>
            <a:pPr marL="798828" indent="-399414" lvl="1">
              <a:lnSpc>
                <a:spcPts val="5179"/>
              </a:lnSpc>
              <a:buFont typeface="Arial"/>
              <a:buChar char="•"/>
            </a:pPr>
            <a:r>
              <a:rPr lang="en-US" sz="3699">
                <a:solidFill>
                  <a:srgbClr val="FFFFFF"/>
                </a:solidFill>
                <a:latin typeface="Canva Sans"/>
              </a:rPr>
              <a:t>Algorithm Complexity: Developing algorithms that can accurately process and understand the syntax, semantics, and context of multiple languages.</a:t>
            </a:r>
          </a:p>
          <a:p>
            <a:pPr marL="798828" indent="-399414" lvl="1">
              <a:lnSpc>
                <a:spcPts val="5179"/>
              </a:lnSpc>
              <a:buFont typeface="Arial"/>
              <a:buChar char="•"/>
            </a:pPr>
            <a:r>
              <a:rPr lang="en-US" sz="3699">
                <a:solidFill>
                  <a:srgbClr val="FFFFFF"/>
                </a:solidFill>
                <a:latin typeface="Canva Sans"/>
              </a:rPr>
              <a:t>Sarcasm and Irony Detection: Difficulty in detecting sarcasm and irony, which can significantly alter the sentiment of a statement.</a:t>
            </a:r>
          </a:p>
          <a:p>
            <a:pPr marL="798828" indent="-399414" lvl="1">
              <a:lnSpc>
                <a:spcPts val="5179"/>
              </a:lnSpc>
              <a:buFont typeface="Arial"/>
              <a:buChar char="•"/>
            </a:pPr>
            <a:r>
              <a:rPr lang="en-US" sz="3699">
                <a:solidFill>
                  <a:srgbClr val="FFFFFF"/>
                </a:solidFill>
                <a:latin typeface="Canva Sans"/>
              </a:rPr>
              <a:t>Cross-lingual Transfer Learning: Challenges in applying machine learning models trained on one language to another, especially when languages have different structures.</a:t>
            </a:r>
          </a:p>
          <a:p>
            <a:pP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28445" y="81831"/>
            <a:ext cx="5326261"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INTRODUCTION</a:t>
            </a:r>
          </a:p>
        </p:txBody>
      </p:sp>
      <p:sp>
        <p:nvSpPr>
          <p:cNvPr name="TextBox 7" id="7"/>
          <p:cNvSpPr txBox="true"/>
          <p:nvPr/>
        </p:nvSpPr>
        <p:spPr>
          <a:xfrm rot="0">
            <a:off x="448739" y="1716088"/>
            <a:ext cx="17390522" cy="67881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FFFFFF"/>
                </a:solidFill>
                <a:latin typeface="Canva Sans"/>
              </a:rPr>
              <a:t>Multilingual Sentiment Analysis, specifically in this study, is a computational technique for identifying and categorizing emotions expressed in text across multiple languages, with a focus on the Malayalam language.</a:t>
            </a:r>
          </a:p>
          <a:p>
            <a:pPr>
              <a:lnSpc>
                <a:spcPts val="4900"/>
              </a:lnSpc>
            </a:pPr>
          </a:p>
          <a:p>
            <a:pPr marL="755651" indent="-377825" lvl="1">
              <a:lnSpc>
                <a:spcPts val="4900"/>
              </a:lnSpc>
              <a:buFont typeface="Arial"/>
              <a:buChar char="•"/>
            </a:pPr>
            <a:r>
              <a:rPr lang="en-US" sz="3500">
                <a:solidFill>
                  <a:srgbClr val="FFFFFF"/>
                </a:solidFill>
                <a:latin typeface="Canva Sans"/>
              </a:rPr>
              <a:t> This project utilizes supervised machine learning algorithms to analyze and distinguish between authentic and counterfeit sentiments in social media posts and comments.</a:t>
            </a:r>
          </a:p>
          <a:p>
            <a:pPr>
              <a:lnSpc>
                <a:spcPts val="4900"/>
              </a:lnSpc>
            </a:pPr>
          </a:p>
          <a:p>
            <a:pPr marL="755651" indent="-377825" lvl="1">
              <a:lnSpc>
                <a:spcPts val="4900"/>
              </a:lnSpc>
              <a:buFont typeface="Arial"/>
              <a:buChar char="•"/>
            </a:pPr>
            <a:r>
              <a:rPr lang="en-US" sz="3500">
                <a:solidFill>
                  <a:srgbClr val="FFFFFF"/>
                </a:solidFill>
                <a:latin typeface="Canva Sans"/>
              </a:rPr>
              <a:t> This project stands as a testament to the potential of machine learning in breaking language barriers and enriching our understanding of global digital communications.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582432" y="141605"/>
            <a:ext cx="39476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Continued...</a:t>
            </a:r>
          </a:p>
        </p:txBody>
      </p:sp>
      <p:sp>
        <p:nvSpPr>
          <p:cNvPr name="TextBox 6" id="6"/>
          <p:cNvSpPr txBox="true"/>
          <p:nvPr/>
        </p:nvSpPr>
        <p:spPr>
          <a:xfrm rot="0">
            <a:off x="381530" y="1432180"/>
            <a:ext cx="17906470" cy="35807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6. Real-time </a:t>
            </a:r>
            <a:r>
              <a:rPr lang="en-US" sz="3399">
                <a:solidFill>
                  <a:srgbClr val="FFFFFF"/>
                </a:solidFill>
                <a:latin typeface="Canva Sans"/>
              </a:rPr>
              <a:t>Analysis: The need for systems to analyze and interpret sentiments in real-time amidst constantly evolving online discourse.</a:t>
            </a:r>
          </a:p>
          <a:p>
            <a:pPr>
              <a:lnSpc>
                <a:spcPts val="4759"/>
              </a:lnSpc>
            </a:pPr>
            <a:r>
              <a:rPr lang="en-US" sz="3399">
                <a:solidFill>
                  <a:srgbClr val="FFFFFF"/>
                </a:solidFill>
                <a:latin typeface="Canva Sans"/>
              </a:rPr>
              <a:t>7. Cultural Sensitivity: Ensuring that sentiment analysis tools are sensitive to cultural differences in the expression of emotions.</a:t>
            </a:r>
          </a:p>
          <a:p>
            <a:pPr>
              <a:lnSpc>
                <a:spcPts val="4759"/>
              </a:lnSpc>
            </a:pPr>
          </a:p>
          <a:p>
            <a:pP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0" y="141605"/>
            <a:ext cx="689202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Research Objective</a:t>
            </a:r>
          </a:p>
        </p:txBody>
      </p:sp>
      <p:sp>
        <p:nvSpPr>
          <p:cNvPr name="TextBox 6" id="6"/>
          <p:cNvSpPr txBox="true"/>
          <p:nvPr/>
        </p:nvSpPr>
        <p:spPr>
          <a:xfrm rot="0">
            <a:off x="381530" y="1432180"/>
            <a:ext cx="17508511" cy="7633238"/>
          </a:xfrm>
          <a:prstGeom prst="rect">
            <a:avLst/>
          </a:prstGeom>
        </p:spPr>
        <p:txBody>
          <a:bodyPr anchor="t" rtlCol="false" tIns="0" lIns="0" bIns="0" rIns="0">
            <a:spAutoFit/>
          </a:bodyPr>
          <a:lstStyle/>
          <a:p>
            <a:pPr algn="just" marL="778067" indent="-389034" lvl="1">
              <a:lnSpc>
                <a:spcPts val="5045"/>
              </a:lnSpc>
              <a:buFont typeface="Arial"/>
              <a:buChar char="•"/>
            </a:pPr>
            <a:r>
              <a:rPr lang="en-US" sz="3603">
                <a:solidFill>
                  <a:srgbClr val="FFFFFF"/>
                </a:solidFill>
                <a:latin typeface="Canva Sans"/>
              </a:rPr>
              <a:t>Determine the authenticity of YouTube comments through advanced machine learning (ML) algorithms.</a:t>
            </a:r>
          </a:p>
          <a:p>
            <a:pPr algn="just">
              <a:lnSpc>
                <a:spcPts val="5045"/>
              </a:lnSpc>
            </a:pPr>
          </a:p>
          <a:p>
            <a:pPr algn="just" marL="778067" indent="-389034" lvl="1">
              <a:lnSpc>
                <a:spcPts val="5045"/>
              </a:lnSpc>
              <a:buFont typeface="Arial"/>
              <a:buChar char="•"/>
            </a:pPr>
            <a:r>
              <a:rPr lang="en-US" sz="3603">
                <a:solidFill>
                  <a:srgbClr val="FFFFFF"/>
                </a:solidFill>
                <a:latin typeface="Canva Sans"/>
              </a:rPr>
              <a:t>Classify news articles in Malayalam into five categories: True, Mostly True, Half True, False, Mostly False.</a:t>
            </a:r>
          </a:p>
          <a:p>
            <a:pPr algn="just">
              <a:lnSpc>
                <a:spcPts val="5045"/>
              </a:lnSpc>
            </a:pPr>
          </a:p>
          <a:p>
            <a:pPr algn="just" marL="778067" indent="-389034" lvl="1">
              <a:lnSpc>
                <a:spcPts val="5045"/>
              </a:lnSpc>
              <a:buFont typeface="Arial"/>
              <a:buChar char="•"/>
            </a:pPr>
            <a:r>
              <a:rPr lang="en-US" sz="3603">
                <a:solidFill>
                  <a:srgbClr val="FFFFFF"/>
                </a:solidFill>
                <a:latin typeface="Canva Sans"/>
              </a:rPr>
              <a:t>Identify and evaluate the most effective ML algorithm for both YouTube comment authenticity and news classification in Malayalam.</a:t>
            </a:r>
          </a:p>
          <a:p>
            <a:pPr algn="just">
              <a:lnSpc>
                <a:spcPts val="5045"/>
              </a:lnSpc>
            </a:pPr>
          </a:p>
          <a:p>
            <a:pPr algn="just" marL="778067" indent="-389034" lvl="1">
              <a:lnSpc>
                <a:spcPts val="5045"/>
              </a:lnSpc>
              <a:buFont typeface="Arial"/>
              <a:buChar char="•"/>
            </a:pPr>
            <a:r>
              <a:rPr lang="en-US" sz="3603">
                <a:solidFill>
                  <a:srgbClr val="FFFFFF"/>
                </a:solidFill>
                <a:latin typeface="Canva Sans"/>
              </a:rPr>
              <a:t>Measure and validate the accuracy of the selected ML algorithm using testing data to ensure reliable results.</a:t>
            </a:r>
          </a:p>
          <a:p>
            <a:pPr algn="just">
              <a:lnSpc>
                <a:spcPts val="5045"/>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26177" y="141605"/>
            <a:ext cx="608425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Methodology:</a:t>
            </a:r>
          </a:p>
        </p:txBody>
      </p:sp>
      <p:sp>
        <p:nvSpPr>
          <p:cNvPr name="TextBox 6" id="6"/>
          <p:cNvSpPr txBox="true"/>
          <p:nvPr/>
        </p:nvSpPr>
        <p:spPr>
          <a:xfrm rot="0">
            <a:off x="381530" y="1432180"/>
            <a:ext cx="17508511" cy="77812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rPr>
              <a:t>Modules/Algorithms/Functionalities/Protocols:</a:t>
            </a:r>
          </a:p>
          <a:p>
            <a:pPr algn="just" marL="1468119" indent="-489373" lvl="2">
              <a:lnSpc>
                <a:spcPts val="4759"/>
              </a:lnSpc>
              <a:buFont typeface="Arial"/>
              <a:buChar char="⚬"/>
            </a:pPr>
            <a:r>
              <a:rPr lang="en-US" sz="3399">
                <a:solidFill>
                  <a:srgbClr val="FFFFFF"/>
                </a:solidFill>
                <a:latin typeface="Canva Sans"/>
              </a:rPr>
              <a:t>Utilize various machine learning algorithms like Support Vector Machines (SVM), Random Forest, Naive Bayes, and Logistic Regression for sentiment analysis.</a:t>
            </a:r>
          </a:p>
          <a:p>
            <a:pPr algn="just" marL="1468119" indent="-489373" lvl="2">
              <a:lnSpc>
                <a:spcPts val="4759"/>
              </a:lnSpc>
              <a:buFont typeface="Arial"/>
              <a:buChar char="⚬"/>
            </a:pPr>
            <a:r>
              <a:rPr lang="en-US" sz="3399">
                <a:solidFill>
                  <a:srgbClr val="FFFFFF"/>
                </a:solidFill>
                <a:latin typeface="Canva Sans"/>
              </a:rPr>
              <a:t>Implement Natural Language Processing (NLP) techniques for text preprocessing and feature extraction.</a:t>
            </a:r>
          </a:p>
          <a:p>
            <a:pPr algn="just" marL="1468119" indent="-489373" lvl="2">
              <a:lnSpc>
                <a:spcPts val="4759"/>
              </a:lnSpc>
              <a:buFont typeface="Arial"/>
              <a:buChar char="⚬"/>
            </a:pPr>
            <a:r>
              <a:rPr lang="en-US" sz="3399">
                <a:solidFill>
                  <a:srgbClr val="FFFFFF"/>
                </a:solidFill>
                <a:latin typeface="Canva Sans"/>
              </a:rPr>
              <a:t>Integrate cross-lingual models for handling multiple languages effectively.           </a:t>
            </a:r>
          </a:p>
          <a:p>
            <a:pPr algn="just">
              <a:lnSpc>
                <a:spcPts val="4759"/>
              </a:lnSpc>
            </a:pPr>
          </a:p>
          <a:p>
            <a:pPr algn="just">
              <a:lnSpc>
                <a:spcPts val="4759"/>
              </a:lnSpc>
            </a:pPr>
            <a:r>
              <a:rPr lang="en-US" sz="3399">
                <a:solidFill>
                  <a:srgbClr val="FFFFFF"/>
                </a:solidFill>
                <a:latin typeface="Canva Sans"/>
              </a:rPr>
              <a:t>   2. Data Collection Approaches and Strategies:</a:t>
            </a:r>
          </a:p>
          <a:p>
            <a:pPr algn="just" marL="1468119" indent="-489373" lvl="2">
              <a:lnSpc>
                <a:spcPts val="4759"/>
              </a:lnSpc>
              <a:buFont typeface="Arial"/>
              <a:buChar char="⚬"/>
            </a:pPr>
            <a:r>
              <a:rPr lang="en-US" sz="3399">
                <a:solidFill>
                  <a:srgbClr val="FFFFFF"/>
                </a:solidFill>
                <a:latin typeface="Canva Sans"/>
              </a:rPr>
              <a:t>Collect data from social media platforms and online forums in different languages.</a:t>
            </a:r>
          </a:p>
          <a:p>
            <a:pPr algn="just" marL="1468119" indent="-489373" lvl="2">
              <a:lnSpc>
                <a:spcPts val="4759"/>
              </a:lnSpc>
              <a:buFont typeface="Arial"/>
              <a:buChar char="⚬"/>
            </a:pPr>
            <a:r>
              <a:rPr lang="en-US" sz="3399">
                <a:solidFill>
                  <a:srgbClr val="FFFFFF"/>
                </a:solidFill>
                <a:latin typeface="Canva Sans"/>
              </a:rPr>
              <a:t>Implement web scraping and API-based data extraction methods.</a:t>
            </a:r>
          </a:p>
          <a:p>
            <a:pPr algn="just">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582432" y="141605"/>
            <a:ext cx="39476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Continued...</a:t>
            </a:r>
          </a:p>
        </p:txBody>
      </p:sp>
      <p:sp>
        <p:nvSpPr>
          <p:cNvPr name="TextBox 6" id="6"/>
          <p:cNvSpPr txBox="true"/>
          <p:nvPr/>
        </p:nvSpPr>
        <p:spPr>
          <a:xfrm rot="0">
            <a:off x="381530" y="1432180"/>
            <a:ext cx="17906470" cy="6581140"/>
          </a:xfrm>
          <a:prstGeom prst="rect">
            <a:avLst/>
          </a:prstGeom>
        </p:spPr>
        <p:txBody>
          <a:bodyPr anchor="t" rtlCol="false" tIns="0" lIns="0" bIns="0" rIns="0">
            <a:spAutoFit/>
          </a:bodyPr>
          <a:lstStyle/>
          <a:p>
            <a:pPr marL="1468119" indent="-489373" lvl="2">
              <a:lnSpc>
                <a:spcPts val="4759"/>
              </a:lnSpc>
              <a:buFont typeface="Arial"/>
              <a:buChar char="⚬"/>
            </a:pPr>
            <a:r>
              <a:rPr lang="en-US" sz="3399">
                <a:solidFill>
                  <a:srgbClr val="FFFFFF"/>
                </a:solidFill>
                <a:latin typeface="Canva Sans"/>
              </a:rPr>
              <a:t>Advantages: D</a:t>
            </a:r>
            <a:r>
              <a:rPr lang="en-US" sz="3399">
                <a:solidFill>
                  <a:srgbClr val="FFFFFF"/>
                </a:solidFill>
                <a:latin typeface="Canva Sans"/>
              </a:rPr>
              <a:t>iverse and real-time data collection.</a:t>
            </a:r>
          </a:p>
          <a:p>
            <a:pPr marL="1468119" indent="-489373" lvl="2">
              <a:lnSpc>
                <a:spcPts val="4759"/>
              </a:lnSpc>
              <a:buFont typeface="Arial"/>
              <a:buChar char="⚬"/>
            </a:pPr>
            <a:r>
              <a:rPr lang="en-US" sz="3399">
                <a:solidFill>
                  <a:srgbClr val="FFFFFF"/>
                </a:solidFill>
                <a:latin typeface="Canva Sans"/>
              </a:rPr>
              <a:t>Limitations: Variability in data quality and representativeness.</a:t>
            </a:r>
          </a:p>
          <a:p>
            <a:pPr marL="1468119" indent="-489373" lvl="2">
              <a:lnSpc>
                <a:spcPts val="4759"/>
              </a:lnSpc>
              <a:buFont typeface="Arial"/>
              <a:buChar char="⚬"/>
            </a:pPr>
            <a:r>
              <a:rPr lang="en-US" sz="3399">
                <a:solidFill>
                  <a:srgbClr val="FFFFFF"/>
                </a:solidFill>
                <a:latin typeface="Canva Sans"/>
              </a:rPr>
              <a:t>Potential Risks: Privacy concerns and data handling ethics.</a:t>
            </a:r>
          </a:p>
          <a:p>
            <a:pPr marL="1468119" indent="-489373" lvl="2">
              <a:lnSpc>
                <a:spcPts val="4759"/>
              </a:lnSpc>
              <a:buFont typeface="Arial"/>
              <a:buChar char="⚬"/>
            </a:pPr>
            <a:r>
              <a:rPr lang="en-US" sz="3399">
                <a:solidFill>
                  <a:srgbClr val="FFFFFF"/>
                </a:solidFill>
                <a:latin typeface="Canva Sans"/>
              </a:rPr>
              <a:t>Ethical Considerations: Anonymizing data and adhering to platform policies.</a:t>
            </a:r>
          </a:p>
          <a:p>
            <a:pPr>
              <a:lnSpc>
                <a:spcPts val="4759"/>
              </a:lnSpc>
            </a:pPr>
          </a:p>
          <a:p>
            <a:pPr>
              <a:lnSpc>
                <a:spcPts val="4759"/>
              </a:lnSpc>
            </a:pPr>
            <a:r>
              <a:rPr lang="en-US" sz="3399">
                <a:solidFill>
                  <a:srgbClr val="FFFFFF"/>
                </a:solidFill>
                <a:latin typeface="Canva Sans"/>
              </a:rPr>
              <a:t>     3. </a:t>
            </a:r>
            <a:r>
              <a:rPr lang="en-US" sz="3399">
                <a:solidFill>
                  <a:srgbClr val="FFFFFF"/>
                </a:solidFill>
                <a:latin typeface="Canva Sans"/>
              </a:rPr>
              <a:t>Data Analysis Approaches:</a:t>
            </a:r>
          </a:p>
          <a:p>
            <a:pPr marL="1468119" indent="-489373" lvl="2">
              <a:lnSpc>
                <a:spcPts val="4759"/>
              </a:lnSpc>
              <a:buFont typeface="Arial"/>
              <a:buChar char="⚬"/>
            </a:pPr>
            <a:r>
              <a:rPr lang="en-US" sz="3399">
                <a:solidFill>
                  <a:srgbClr val="FFFFFF"/>
                </a:solidFill>
                <a:latin typeface="Canva Sans"/>
              </a:rPr>
              <a:t>Apply text vectorization techniques like TF-IDF and Word Embeddings.</a:t>
            </a:r>
          </a:p>
          <a:p>
            <a:pPr marL="1468119" indent="-489373" lvl="2">
              <a:lnSpc>
                <a:spcPts val="4759"/>
              </a:lnSpc>
              <a:buFont typeface="Arial"/>
              <a:buChar char="⚬"/>
            </a:pPr>
            <a:r>
              <a:rPr lang="en-US" sz="3399">
                <a:solidFill>
                  <a:srgbClr val="FFFFFF"/>
                </a:solidFill>
                <a:latin typeface="Canva Sans"/>
              </a:rPr>
              <a:t>Use sentiment classification models trained on the extracted features.</a:t>
            </a:r>
          </a:p>
          <a:p>
            <a:pPr marL="1468119" indent="-489373" lvl="2">
              <a:lnSpc>
                <a:spcPts val="4759"/>
              </a:lnSpc>
              <a:buFont typeface="Arial"/>
              <a:buChar char="⚬"/>
            </a:pPr>
            <a:r>
              <a:rPr lang="en-US" sz="3399">
                <a:solidFill>
                  <a:srgbClr val="FFFFFF"/>
                </a:solidFill>
                <a:latin typeface="Canva Sans"/>
              </a:rPr>
              <a:t>Perform model evaluation using metrics like accuracy, precision, recall, and F1-score.</a:t>
            </a:r>
          </a:p>
          <a:p>
            <a:pPr>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0"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Proposed System flowchart:</a:t>
            </a:r>
          </a:p>
        </p:txBody>
      </p:sp>
      <p:sp>
        <p:nvSpPr>
          <p:cNvPr name="Freeform 6" id="6"/>
          <p:cNvSpPr/>
          <p:nvPr/>
        </p:nvSpPr>
        <p:spPr>
          <a:xfrm flipH="false" flipV="false" rot="0">
            <a:off x="382481" y="1367738"/>
            <a:ext cx="9621530" cy="8613244"/>
          </a:xfrm>
          <a:custGeom>
            <a:avLst/>
            <a:gdLst/>
            <a:ahLst/>
            <a:cxnLst/>
            <a:rect r="r" b="b" t="t" l="l"/>
            <a:pathLst>
              <a:path h="8613244" w="9621530">
                <a:moveTo>
                  <a:pt x="0" y="0"/>
                </a:moveTo>
                <a:lnTo>
                  <a:pt x="9621530" y="0"/>
                </a:lnTo>
                <a:lnTo>
                  <a:pt x="9621530" y="8613244"/>
                </a:lnTo>
                <a:lnTo>
                  <a:pt x="0" y="8613244"/>
                </a:lnTo>
                <a:lnTo>
                  <a:pt x="0" y="0"/>
                </a:lnTo>
                <a:close/>
              </a:path>
            </a:pathLst>
          </a:custGeom>
          <a:blipFill>
            <a:blip r:embed="rId2"/>
            <a:stretch>
              <a:fillRect l="-953" t="0" r="-953" b="-241"/>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0"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Proposed System model Used:</a:t>
            </a:r>
          </a:p>
        </p:txBody>
      </p:sp>
      <p:sp>
        <p:nvSpPr>
          <p:cNvPr name="TextBox 6" id="6"/>
          <p:cNvSpPr txBox="true"/>
          <p:nvPr/>
        </p:nvSpPr>
        <p:spPr>
          <a:xfrm rot="0">
            <a:off x="-214241" y="1383563"/>
            <a:ext cx="18288000" cy="7950200"/>
          </a:xfrm>
          <a:prstGeom prst="rect">
            <a:avLst/>
          </a:prstGeom>
        </p:spPr>
        <p:txBody>
          <a:bodyPr anchor="t" rtlCol="false" tIns="0" lIns="0" bIns="0" rIns="0">
            <a:spAutoFit/>
          </a:bodyPr>
          <a:lstStyle/>
          <a:p>
            <a:pPr marL="1079501" indent="-539750" lvl="1">
              <a:lnSpc>
                <a:spcPts val="7000"/>
              </a:lnSpc>
              <a:buFont typeface="Arial"/>
              <a:buChar char="•"/>
            </a:pPr>
            <a:r>
              <a:rPr lang="en-US" sz="5000">
                <a:solidFill>
                  <a:srgbClr val="FFFFFF"/>
                </a:solidFill>
                <a:latin typeface="Canva Sans"/>
              </a:rPr>
              <a:t>TF-IDF (Term Frequency-Inverse Document Frequency): A metric quantifying the importance of a word in a document relative to a document collection, commonly used in information retrieval and natural language processing.</a:t>
            </a:r>
          </a:p>
          <a:p>
            <a:pPr>
              <a:lnSpc>
                <a:spcPts val="7000"/>
              </a:lnSpc>
            </a:pPr>
          </a:p>
          <a:p>
            <a:pPr marL="1079501" indent="-539750" lvl="1">
              <a:lnSpc>
                <a:spcPts val="7000"/>
              </a:lnSpc>
              <a:buFont typeface="Arial"/>
              <a:buChar char="•"/>
            </a:pPr>
            <a:r>
              <a:rPr lang="en-US" sz="5000">
                <a:solidFill>
                  <a:srgbClr val="FFFFFF"/>
                </a:solidFill>
                <a:latin typeface="Canva Sans"/>
              </a:rPr>
              <a:t>Logistic Regression: A statistical model for binary classification, predicting the probability of an instance belonging to a specific class using a logistic function.</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319007"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Continued...</a:t>
            </a:r>
          </a:p>
        </p:txBody>
      </p:sp>
      <p:sp>
        <p:nvSpPr>
          <p:cNvPr name="TextBox 6" id="6"/>
          <p:cNvSpPr txBox="true"/>
          <p:nvPr/>
        </p:nvSpPr>
        <p:spPr>
          <a:xfrm rot="0">
            <a:off x="-214241" y="1412138"/>
            <a:ext cx="18288000" cy="8763000"/>
          </a:xfrm>
          <a:prstGeom prst="rect">
            <a:avLst/>
          </a:prstGeom>
        </p:spPr>
        <p:txBody>
          <a:bodyPr anchor="t" rtlCol="false" tIns="0" lIns="0" bIns="0" rIns="0">
            <a:spAutoFit/>
          </a:bodyPr>
          <a:lstStyle/>
          <a:p>
            <a:pPr marL="971550" indent="-485775" lvl="1">
              <a:lnSpc>
                <a:spcPts val="6299"/>
              </a:lnSpc>
              <a:buFont typeface="Arial"/>
              <a:buChar char="•"/>
            </a:pPr>
            <a:r>
              <a:rPr lang="en-US" sz="4500">
                <a:solidFill>
                  <a:srgbClr val="FFFFFF"/>
                </a:solidFill>
                <a:latin typeface="Canva Sans"/>
              </a:rPr>
              <a:t>Support Vector Machine (SVM): A supervised learning algorithm for classification and regression, determining a hyperplane to separate data points while maximizing the margin between classes.</a:t>
            </a:r>
          </a:p>
          <a:p>
            <a:pPr marL="971550" indent="-485775" lvl="1">
              <a:lnSpc>
                <a:spcPts val="6299"/>
              </a:lnSpc>
              <a:buFont typeface="Arial"/>
              <a:buChar char="•"/>
            </a:pPr>
            <a:r>
              <a:rPr lang="en-US" sz="4500">
                <a:solidFill>
                  <a:srgbClr val="FFFFFF"/>
                </a:solidFill>
                <a:latin typeface="Canva Sans"/>
              </a:rPr>
              <a:t>Decision Tree: A tree-like model for decision-making, recursively splitting data based on feature conditions, commonly used for classification and regression.</a:t>
            </a:r>
          </a:p>
          <a:p>
            <a:pPr marL="971550" indent="-485775" lvl="1">
              <a:lnSpc>
                <a:spcPts val="6299"/>
              </a:lnSpc>
              <a:buFont typeface="Arial"/>
              <a:buChar char="•"/>
            </a:pPr>
            <a:r>
              <a:rPr lang="en-US" sz="4500">
                <a:solidFill>
                  <a:srgbClr val="FFFFFF"/>
                </a:solidFill>
                <a:latin typeface="Canva Sans"/>
              </a:rPr>
              <a:t>Random Forest: An ensemble learning method that constructs multiple decision trees to improve model accuracy and generalization, often used for classification and regression tasks.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0"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What is to be done next?</a:t>
            </a:r>
          </a:p>
        </p:txBody>
      </p:sp>
      <p:sp>
        <p:nvSpPr>
          <p:cNvPr name="TextBox 6" id="6"/>
          <p:cNvSpPr txBox="true"/>
          <p:nvPr/>
        </p:nvSpPr>
        <p:spPr>
          <a:xfrm rot="0">
            <a:off x="-214241" y="962025"/>
            <a:ext cx="18288000" cy="8981440"/>
          </a:xfrm>
          <a:prstGeom prst="rect">
            <a:avLst/>
          </a:prstGeom>
        </p:spPr>
        <p:txBody>
          <a:bodyPr anchor="t" rtlCol="false" tIns="0" lIns="0" bIns="0" rIns="0">
            <a:spAutoFit/>
          </a:bodyPr>
          <a:lstStyle/>
          <a:p>
            <a:pPr algn="just" marL="734061" indent="-367031" lvl="1">
              <a:lnSpc>
                <a:spcPts val="4760"/>
              </a:lnSpc>
              <a:buFont typeface="Arial"/>
              <a:buChar char="•"/>
            </a:pPr>
            <a:r>
              <a:rPr lang="en-US" sz="3400">
                <a:solidFill>
                  <a:srgbClr val="FFFFFF"/>
                </a:solidFill>
                <a:latin typeface="Canva Sans"/>
              </a:rPr>
              <a:t>Algorithm Expansion: Incorporate advanced algorithms like LSTM and Transformers for improved sentiment analysis.</a:t>
            </a:r>
          </a:p>
          <a:p>
            <a:pPr algn="just">
              <a:lnSpc>
                <a:spcPts val="4760"/>
              </a:lnSpc>
            </a:pPr>
          </a:p>
          <a:p>
            <a:pPr algn="just" marL="734061" indent="-367031" lvl="1">
              <a:lnSpc>
                <a:spcPts val="4760"/>
              </a:lnSpc>
              <a:buFont typeface="Arial"/>
              <a:buChar char="•"/>
            </a:pPr>
            <a:r>
              <a:rPr lang="en-US" sz="3400">
                <a:solidFill>
                  <a:srgbClr val="FFFFFF"/>
                </a:solidFill>
                <a:latin typeface="Canva Sans"/>
              </a:rPr>
              <a:t>Generative Models: Integrate GANs and generative algorithms to generate synthetic data for underrepresented languages.</a:t>
            </a:r>
          </a:p>
          <a:p>
            <a:pPr algn="just">
              <a:lnSpc>
                <a:spcPts val="4760"/>
              </a:lnSpc>
            </a:pPr>
          </a:p>
          <a:p>
            <a:pPr algn="just" marL="734061" indent="-367031" lvl="1">
              <a:lnSpc>
                <a:spcPts val="4760"/>
              </a:lnSpc>
              <a:buFont typeface="Arial"/>
              <a:buChar char="•"/>
            </a:pPr>
            <a:r>
              <a:rPr lang="en-US" sz="3400">
                <a:solidFill>
                  <a:srgbClr val="FFFFFF"/>
                </a:solidFill>
                <a:latin typeface="Canva Sans"/>
              </a:rPr>
              <a:t>Multimodal Analysis: Extend analysis to text, images, and videos for comprehensive sentiment understanding.</a:t>
            </a:r>
          </a:p>
          <a:p>
            <a:pPr algn="just">
              <a:lnSpc>
                <a:spcPts val="4760"/>
              </a:lnSpc>
            </a:pPr>
          </a:p>
          <a:p>
            <a:pPr algn="just" marL="734061" indent="-367031" lvl="1">
              <a:lnSpc>
                <a:spcPts val="4760"/>
              </a:lnSpc>
              <a:buFont typeface="Arial"/>
              <a:buChar char="•"/>
            </a:pPr>
            <a:r>
              <a:rPr lang="en-US" sz="3400">
                <a:solidFill>
                  <a:srgbClr val="FFFFFF"/>
                </a:solidFill>
                <a:latin typeface="Canva Sans"/>
              </a:rPr>
              <a:t>Real-time Analysis: Implement real-time sentiment analysis for up-to-the-minute insights.</a:t>
            </a:r>
          </a:p>
          <a:p>
            <a:pPr algn="just">
              <a:lnSpc>
                <a:spcPts val="4760"/>
              </a:lnSpc>
            </a:pPr>
          </a:p>
          <a:p>
            <a:pPr algn="just" marL="734061" indent="-367031" lvl="1">
              <a:lnSpc>
                <a:spcPts val="4760"/>
              </a:lnSpc>
              <a:buFont typeface="Arial"/>
              <a:buChar char="•"/>
            </a:pPr>
            <a:r>
              <a:rPr lang="en-US" sz="3400">
                <a:solidFill>
                  <a:srgbClr val="FFFFFF"/>
                </a:solidFill>
                <a:latin typeface="Canva Sans"/>
              </a:rPr>
              <a:t>Scalability: Optimize the system for efficient handling of large data volumes.</a:t>
            </a:r>
          </a:p>
          <a:p>
            <a:pPr algn="just">
              <a:lnSpc>
                <a:spcPts val="4760"/>
              </a:lnSpc>
            </a:pPr>
          </a:p>
          <a:p>
            <a:pPr algn="just" marL="734061" indent="-367031" lvl="1">
              <a:lnSpc>
                <a:spcPts val="4760"/>
              </a:lnSpc>
              <a:buFont typeface="Arial"/>
              <a:buChar char="•"/>
            </a:pPr>
            <a:r>
              <a:rPr lang="en-US" sz="3400">
                <a:solidFill>
                  <a:srgbClr val="FFFFFF"/>
                </a:solidFill>
                <a:latin typeface="Canva Sans"/>
              </a:rPr>
              <a:t>Cross-cultural Sensitivity: Enhance accuracy across diverse cultures and languages.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0"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Guide Approval Mail Snapshot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TextBox 5" id="5"/>
          <p:cNvSpPr txBox="true"/>
          <p:nvPr/>
        </p:nvSpPr>
        <p:spPr>
          <a:xfrm rot="0">
            <a:off x="-2319007" y="141605"/>
            <a:ext cx="100040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References</a:t>
            </a:r>
          </a:p>
        </p:txBody>
      </p:sp>
      <p:sp>
        <p:nvSpPr>
          <p:cNvPr name="TextBox 6" id="6"/>
          <p:cNvSpPr txBox="true"/>
          <p:nvPr/>
        </p:nvSpPr>
        <p:spPr>
          <a:xfrm rot="0">
            <a:off x="76557" y="990600"/>
            <a:ext cx="17706403" cy="8359139"/>
          </a:xfrm>
          <a:prstGeom prst="rect">
            <a:avLst/>
          </a:prstGeom>
        </p:spPr>
        <p:txBody>
          <a:bodyPr anchor="t" rtlCol="false" tIns="0" lIns="0" bIns="0" rIns="0">
            <a:spAutoFit/>
          </a:bodyPr>
          <a:lstStyle/>
          <a:p>
            <a:pPr>
              <a:lnSpc>
                <a:spcPts val="3360"/>
              </a:lnSpc>
            </a:pPr>
            <a:r>
              <a:rPr lang="en-US" sz="2400">
                <a:solidFill>
                  <a:srgbClr val="FFFFFF"/>
                </a:solidFill>
                <a:latin typeface="Canva Sans"/>
              </a:rPr>
              <a:t>[1] Subramanian, Malliga and Chakravarthi, Bharathi Raja and Shanmugavadivel, Kogilavani and Pandiyan, Santhiya and Kumaresan, Prasanna Kumar and Palani, Balasubramanian and Singh, Muskaan and Raja, Sandhiya and Vanaja and S, Mithunajha Overview of the Shared Task on Fake News Detection from Social Media Text. In Proceedings of the Third Workshop on Speech and Language Technologies for Dravidian Languages, September 2023, Varna, Bulgaria. Published by Recent Advances in Natural Language Processing.</a:t>
            </a:r>
          </a:p>
          <a:p>
            <a:pPr>
              <a:lnSpc>
                <a:spcPts val="3360"/>
              </a:lnSpc>
            </a:pPr>
          </a:p>
          <a:p>
            <a:pPr>
              <a:lnSpc>
                <a:spcPts val="3360"/>
              </a:lnSpc>
            </a:pPr>
            <a:r>
              <a:rPr lang="en-US" sz="2400">
                <a:solidFill>
                  <a:srgbClr val="FFFFFF"/>
                </a:solidFill>
                <a:latin typeface="Canva Sans"/>
              </a:rPr>
              <a:t>[2] Pang, B., &amp; Lee, L. (2008). Opinion mining and sentiment analysis. Foundations and Trends® in Information Retrieval, 2(1-2), 1-135.</a:t>
            </a:r>
          </a:p>
          <a:p>
            <a:pPr>
              <a:lnSpc>
                <a:spcPts val="3360"/>
              </a:lnSpc>
            </a:pPr>
          </a:p>
          <a:p>
            <a:pPr>
              <a:lnSpc>
                <a:spcPts val="3360"/>
              </a:lnSpc>
            </a:pPr>
            <a:r>
              <a:rPr lang="en-US" sz="2400">
                <a:solidFill>
                  <a:srgbClr val="FFFFFF"/>
                </a:solidFill>
                <a:latin typeface="Canva Sans"/>
              </a:rPr>
              <a:t>[3] Cortes, C., &amp; Vapnik, V. (1995). Support-vector networks. Machine Learning, 20(3), 273-297.</a:t>
            </a:r>
          </a:p>
          <a:p>
            <a:pPr>
              <a:lnSpc>
                <a:spcPts val="3360"/>
              </a:lnSpc>
            </a:pPr>
          </a:p>
          <a:p>
            <a:pPr>
              <a:lnSpc>
                <a:spcPts val="3360"/>
              </a:lnSpc>
            </a:pPr>
            <a:r>
              <a:rPr lang="en-US" sz="2400">
                <a:solidFill>
                  <a:srgbClr val="FFFFFF"/>
                </a:solidFill>
                <a:latin typeface="Canva Sans"/>
              </a:rPr>
              <a:t>[4] Breiman, L. (2001). Random forests. Machine learning, 45(1), 5-32.</a:t>
            </a:r>
          </a:p>
          <a:p>
            <a:pPr>
              <a:lnSpc>
                <a:spcPts val="3360"/>
              </a:lnSpc>
            </a:pPr>
          </a:p>
          <a:p>
            <a:pPr>
              <a:lnSpc>
                <a:spcPts val="3360"/>
              </a:lnSpc>
            </a:pPr>
            <a:r>
              <a:rPr lang="en-US" sz="2400">
                <a:solidFill>
                  <a:srgbClr val="FFFFFF"/>
                </a:solidFill>
                <a:latin typeface="Canva Sans"/>
              </a:rPr>
              <a:t>[5] Hosmer Jr, D. W., Lemeshow, S., Sturdivant, R.X. (2013). Applied Logistic Regression. John Wiley Sons.</a:t>
            </a:r>
          </a:p>
          <a:p>
            <a:pPr>
              <a:lnSpc>
                <a:spcPts val="3360"/>
              </a:lnSpc>
            </a:pPr>
          </a:p>
          <a:p>
            <a:pPr>
              <a:lnSpc>
                <a:spcPts val="3360"/>
              </a:lnSpc>
            </a:pPr>
            <a:r>
              <a:rPr lang="en-US" sz="2400">
                <a:solidFill>
                  <a:srgbClr val="FFFFFF"/>
                </a:solidFill>
                <a:latin typeface="Canva Sans"/>
              </a:rPr>
              <a:t>[6] Rish, I. (2001). An empirical study of the naive Bayes classifier. In IJCAI 2001 Workshop on Empirical Methods in Artificial Intelligence.</a:t>
            </a:r>
          </a:p>
          <a:p>
            <a:pPr>
              <a:lnSpc>
                <a:spcPts val="3360"/>
              </a:lnSpc>
            </a:pPr>
          </a:p>
          <a:p>
            <a:pPr>
              <a:lnSpc>
                <a:spcPts val="3360"/>
              </a:lnSpc>
            </a:pPr>
            <a:r>
              <a:rPr lang="en-US" sz="2400">
                <a:solidFill>
                  <a:srgbClr val="FFFFFF"/>
                </a:solidFill>
                <a:latin typeface="Canva Sans"/>
              </a:rPr>
              <a:t>[7] Salton, G., &amp; Buckley, C. (1988). Term-weighting approaches in automatic text retrieval. Information Processing &amp; Management, 24(5), 513-523.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56122" y="81831"/>
            <a:ext cx="10423088"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1</a:t>
            </a:r>
          </a:p>
        </p:txBody>
      </p:sp>
      <p:sp>
        <p:nvSpPr>
          <p:cNvPr name="TextBox 7" id="7"/>
          <p:cNvSpPr txBox="true"/>
          <p:nvPr/>
        </p:nvSpPr>
        <p:spPr>
          <a:xfrm rot="0">
            <a:off x="356122" y="1265466"/>
            <a:ext cx="12192477"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Deep Learning Mo</a:t>
            </a:r>
            <a:r>
              <a:rPr lang="en-US" sz="3000">
                <a:solidFill>
                  <a:srgbClr val="FFFFFF"/>
                </a:solidFill>
                <a:latin typeface="Canva Sans Bold"/>
              </a:rPr>
              <a:t>del for COVID-19 Sentiment Analysis on Twitter</a:t>
            </a:r>
          </a:p>
        </p:txBody>
      </p:sp>
      <p:sp>
        <p:nvSpPr>
          <p:cNvPr name="TextBox 8" id="8"/>
          <p:cNvSpPr txBox="true"/>
          <p:nvPr/>
        </p:nvSpPr>
        <p:spPr>
          <a:xfrm rot="0">
            <a:off x="0" y="2340130"/>
            <a:ext cx="18288000" cy="77812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Salvador Contreras Hernández, María Patricia Tzili Cruz1, José Martín Espínola </a:t>
            </a:r>
          </a:p>
          <a:p>
            <a:pPr>
              <a:lnSpc>
                <a:spcPts val="4759"/>
              </a:lnSpc>
            </a:pPr>
          </a:p>
          <a:p>
            <a:pPr>
              <a:lnSpc>
                <a:spcPts val="4759"/>
              </a:lnSpc>
            </a:pPr>
            <a:r>
              <a:rPr lang="en-US" sz="3399">
                <a:solidFill>
                  <a:srgbClr val="FFFFFF"/>
                </a:solidFill>
                <a:latin typeface="Canva Sans"/>
              </a:rPr>
              <a:t>Introduction: This study addresses sentiment analysis of COVID-19-related tweets in        </a:t>
            </a:r>
          </a:p>
          <a:p>
            <a:pPr>
              <a:lnSpc>
                <a:spcPts val="4759"/>
              </a:lnSpc>
            </a:pPr>
            <a:r>
              <a:rPr lang="en-US" sz="3399">
                <a:solidFill>
                  <a:srgbClr val="FFFFFF"/>
                </a:solidFill>
                <a:latin typeface="Canva Sans"/>
              </a:rPr>
              <a:t>Mexico, aiming to capture public sentiment during the pandemic.</a:t>
            </a:r>
          </a:p>
          <a:p>
            <a:pPr>
              <a:lnSpc>
                <a:spcPts val="4759"/>
              </a:lnSpc>
            </a:pPr>
          </a:p>
          <a:p>
            <a:pPr>
              <a:lnSpc>
                <a:spcPts val="4759"/>
              </a:lnSpc>
            </a:pPr>
            <a:r>
              <a:rPr lang="en-US" sz="3399">
                <a:solidFill>
                  <a:srgbClr val="FFFFFF"/>
                </a:solidFill>
                <a:latin typeface="Canva Sans"/>
              </a:rPr>
              <a:t>Methods Used: The research utilized BERT-based models, focusing on a semi-   </a:t>
            </a:r>
          </a:p>
          <a:p>
            <a:pPr>
              <a:lnSpc>
                <a:spcPts val="4759"/>
              </a:lnSpc>
            </a:pPr>
            <a:r>
              <a:rPr lang="en-US" sz="3399">
                <a:solidFill>
                  <a:srgbClr val="FFFFFF"/>
                </a:solidFill>
                <a:latin typeface="Canva Sans"/>
              </a:rPr>
              <a:t>supervised learning approach with Spanish language models, and compared the        </a:t>
            </a:r>
          </a:p>
          <a:p>
            <a:pPr>
              <a:lnSpc>
                <a:spcPts val="4759"/>
              </a:lnSpc>
            </a:pPr>
            <a:r>
              <a:rPr lang="en-US" sz="3399">
                <a:solidFill>
                  <a:srgbClr val="FFFFFF"/>
                </a:solidFill>
                <a:latin typeface="Canva Sans"/>
              </a:rPr>
              <a:t>performance with multilingual BERT and traditional classifiers.</a:t>
            </a:r>
          </a:p>
          <a:p>
            <a:pPr>
              <a:lnSpc>
                <a:spcPts val="4759"/>
              </a:lnSpc>
            </a:pPr>
          </a:p>
          <a:p>
            <a:pPr algn="l">
              <a:lnSpc>
                <a:spcPts val="4759"/>
              </a:lnSpc>
            </a:pPr>
            <a:r>
              <a:rPr lang="en-US" sz="3399">
                <a:solidFill>
                  <a:srgbClr val="FFFFFF"/>
                </a:solidFill>
                <a:latin typeface="Canva Sans"/>
              </a:rPr>
              <a:t>Conclusion: The study found that Spanish language models outperformed others in precision, offering valuable insights for public health decision-making based on public sentiment analysis.</a:t>
            </a:r>
          </a:p>
          <a:p>
            <a:pPr algn="ctr">
              <a:lnSpc>
                <a:spcPts val="475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1832" y="81831"/>
            <a:ext cx="10471667"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2</a:t>
            </a:r>
          </a:p>
        </p:txBody>
      </p:sp>
      <p:sp>
        <p:nvSpPr>
          <p:cNvPr name="TextBox 7" id="7"/>
          <p:cNvSpPr txBox="true"/>
          <p:nvPr/>
        </p:nvSpPr>
        <p:spPr>
          <a:xfrm rot="0">
            <a:off x="628445" y="1265466"/>
            <a:ext cx="10203895"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Multilingual text categorization and sentiment analysis</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George Manias, Argyro Mavrogiorgou, Athanasios Kiourtis</a:t>
            </a:r>
          </a:p>
          <a:p>
            <a:pPr>
              <a:lnSpc>
                <a:spcPts val="4759"/>
              </a:lnSpc>
            </a:pPr>
          </a:p>
          <a:p>
            <a:pPr>
              <a:lnSpc>
                <a:spcPts val="4759"/>
              </a:lnSpc>
            </a:pPr>
            <a:r>
              <a:rPr lang="en-US" sz="3399">
                <a:solidFill>
                  <a:srgbClr val="FFFFFF"/>
                </a:solidFill>
                <a:latin typeface="Canva Sans"/>
              </a:rPr>
              <a:t>Introduction: This paper delves into the analysis and classification of multilingual data on Twitter, highlighting the need for domain-agnostic and multilingual solutions.</a:t>
            </a:r>
          </a:p>
          <a:p>
            <a:pPr>
              <a:lnSpc>
                <a:spcPts val="4759"/>
              </a:lnSpc>
            </a:pPr>
          </a:p>
          <a:p>
            <a:pPr>
              <a:lnSpc>
                <a:spcPts val="4759"/>
              </a:lnSpc>
            </a:pPr>
            <a:r>
              <a:rPr lang="en-US" sz="3399">
                <a:solidFill>
                  <a:srgbClr val="FFFFFF"/>
                </a:solidFill>
                <a:latin typeface="Canva Sans"/>
              </a:rPr>
              <a:t>Methods Used: The study compares four BERT-based classifiers and a zero-shot classification approach to evaluate their accuracy and applicability in classifying multilingual data.</a:t>
            </a:r>
          </a:p>
          <a:p>
            <a:pPr>
              <a:lnSpc>
                <a:spcPts val="4759"/>
              </a:lnSpc>
            </a:pPr>
          </a:p>
          <a:p>
            <a:pPr algn="l">
              <a:lnSpc>
                <a:spcPts val="4759"/>
              </a:lnSpc>
            </a:pPr>
            <a:r>
              <a:rPr lang="en-US" sz="3399">
                <a:solidFill>
                  <a:srgbClr val="FFFFFF"/>
                </a:solidFill>
                <a:latin typeface="Canva Sans"/>
              </a:rPr>
              <a:t>Conclusion: The research concluded that while multilingual BERT-based classifiers show high performance, zero-shot approaches offer a novel and efficient method for creating scalable multilingual solutions, although they may not always match the accuracy of fine-tuned classifiers.</a:t>
            </a:r>
          </a:p>
          <a:p>
            <a:pPr algn="ct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3916" y="81831"/>
            <a:ext cx="10467499"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3</a:t>
            </a:r>
          </a:p>
        </p:txBody>
      </p:sp>
      <p:sp>
        <p:nvSpPr>
          <p:cNvPr name="TextBox 7" id="7"/>
          <p:cNvSpPr txBox="true"/>
          <p:nvPr/>
        </p:nvSpPr>
        <p:spPr>
          <a:xfrm rot="0">
            <a:off x="0" y="1265466"/>
            <a:ext cx="17259300"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Multilingual topic modeling for tracking COVID-19 trends based on Facebook data analysis</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Amina Amara, Mohamed Ali Hadj Taieb, Mohamed Ben Aouicha</a:t>
            </a:r>
          </a:p>
          <a:p>
            <a:pPr>
              <a:lnSpc>
                <a:spcPts val="4759"/>
              </a:lnSpc>
            </a:pPr>
          </a:p>
          <a:p>
            <a:pPr>
              <a:lnSpc>
                <a:spcPts val="4759"/>
              </a:lnSpc>
            </a:pPr>
            <a:r>
              <a:rPr lang="en-US" sz="3399">
                <a:solidFill>
                  <a:srgbClr val="FFFFFF"/>
                </a:solidFill>
                <a:latin typeface="Canva Sans"/>
              </a:rPr>
              <a:t>Introduction: This research focuses on tracking COVID-19 trends through multilingual topic modeling of Facebook data, filling a gap where Facebook, unlike Twitter, has been underutilized for such analysis.</a:t>
            </a:r>
          </a:p>
          <a:p>
            <a:pPr>
              <a:lnSpc>
                <a:spcPts val="4759"/>
              </a:lnSpc>
            </a:pPr>
          </a:p>
          <a:p>
            <a:pPr>
              <a:lnSpc>
                <a:spcPts val="4759"/>
              </a:lnSpc>
            </a:pPr>
            <a:r>
              <a:rPr lang="en-US" sz="3399">
                <a:solidFill>
                  <a:srgbClr val="FFFFFF"/>
                </a:solidFill>
                <a:latin typeface="Canva Sans"/>
              </a:rPr>
              <a:t>Methods Used: The study used Latent Dirichlet Allocation (LDA) for topic modeling across seven languages and applied graph visualization tools to represent the evolution of public interest regarding COVID-19 from January to May 2020.</a:t>
            </a:r>
          </a:p>
          <a:p>
            <a:pPr>
              <a:lnSpc>
                <a:spcPts val="4759"/>
              </a:lnSpc>
            </a:pPr>
          </a:p>
          <a:p>
            <a:pPr algn="l">
              <a:lnSpc>
                <a:spcPts val="4759"/>
              </a:lnSpc>
            </a:pPr>
            <a:r>
              <a:rPr lang="en-US" sz="3399">
                <a:solidFill>
                  <a:srgbClr val="FFFFFF"/>
                </a:solidFill>
                <a:latin typeface="Canva Sans"/>
              </a:rPr>
              <a:t>Conclusion: The study provides a novel insight into the public sentiment and discussion trends on Facebook about COVID-19, reflecting the chronological development of the pandemic's public discourse in multiple languages.</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9392" y="81831"/>
            <a:ext cx="10476548"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4</a:t>
            </a:r>
          </a:p>
        </p:txBody>
      </p:sp>
      <p:sp>
        <p:nvSpPr>
          <p:cNvPr name="TextBox 7" id="7"/>
          <p:cNvSpPr txBox="true"/>
          <p:nvPr/>
        </p:nvSpPr>
        <p:spPr>
          <a:xfrm rot="0">
            <a:off x="628445" y="1265466"/>
            <a:ext cx="7540466"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Sentiment analysis in Portuguese tweets</a:t>
            </a:r>
          </a:p>
        </p:txBody>
      </p:sp>
      <p:sp>
        <p:nvSpPr>
          <p:cNvPr name="TextBox 8" id="8"/>
          <p:cNvSpPr txBox="true"/>
          <p:nvPr/>
        </p:nvSpPr>
        <p:spPr>
          <a:xfrm rot="0">
            <a:off x="0" y="2340130"/>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Daniela Vianna, Fernando Carneiro, Jonnathan Carvalho.</a:t>
            </a:r>
          </a:p>
          <a:p>
            <a:pPr>
              <a:lnSpc>
                <a:spcPts val="4759"/>
              </a:lnSpc>
            </a:pPr>
          </a:p>
          <a:p>
            <a:pPr>
              <a:lnSpc>
                <a:spcPts val="4759"/>
              </a:lnSpc>
            </a:pPr>
            <a:r>
              <a:rPr lang="en-US" sz="3399">
                <a:solidFill>
                  <a:srgbClr val="FFFFFF"/>
                </a:solidFill>
                <a:latin typeface="Canva Sans"/>
              </a:rPr>
              <a:t>Introduction: This paper investigates the effectiveness of different word representations in sentiment analysis of Brazilian Portuguese tweets, a vital area due to the high volume of such data.</a:t>
            </a:r>
          </a:p>
          <a:p>
            <a:pPr>
              <a:lnSpc>
                <a:spcPts val="4759"/>
              </a:lnSpc>
            </a:pPr>
          </a:p>
          <a:p>
            <a:pPr>
              <a:lnSpc>
                <a:spcPts val="4759"/>
              </a:lnSpc>
            </a:pPr>
            <a:r>
              <a:rPr lang="en-US" sz="3399">
                <a:solidFill>
                  <a:srgbClr val="FFFFFF"/>
                </a:solidFill>
                <a:latin typeface="Canva Sans"/>
              </a:rPr>
              <a:t>Methods Used: The research evaluates static and Transformer-based embeddings with various Portuguese tweet datasets and classifiers, aiming to determine the most effective approach.</a:t>
            </a:r>
          </a:p>
          <a:p>
            <a:pPr>
              <a:lnSpc>
                <a:spcPts val="4759"/>
              </a:lnSpc>
            </a:pPr>
          </a:p>
          <a:p>
            <a:pPr algn="l">
              <a:lnSpc>
                <a:spcPts val="4759"/>
              </a:lnSpc>
            </a:pPr>
            <a:r>
              <a:rPr lang="en-US" sz="3399">
                <a:solidFill>
                  <a:srgbClr val="FFFFFF"/>
                </a:solidFill>
                <a:latin typeface="Canva Sans"/>
              </a:rPr>
              <a:t>Conclusion: : Findings indicate that the BERTimbau model, trained specifically on the target Portuguese language, outperforms other static and Transformer-based models in sentiment classification tasks.</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5286" y="81831"/>
            <a:ext cx="10464760"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5</a:t>
            </a:r>
          </a:p>
        </p:txBody>
      </p:sp>
      <p:sp>
        <p:nvSpPr>
          <p:cNvPr name="TextBox 7" id="7"/>
          <p:cNvSpPr txBox="true"/>
          <p:nvPr/>
        </p:nvSpPr>
        <p:spPr>
          <a:xfrm rot="0">
            <a:off x="0" y="1265466"/>
            <a:ext cx="17910642"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Multilingual deep learning framework for fake news detection using capsule neural network</a:t>
            </a:r>
          </a:p>
        </p:txBody>
      </p:sp>
      <p:sp>
        <p:nvSpPr>
          <p:cNvPr name="TextBox 8" id="8"/>
          <p:cNvSpPr txBox="true"/>
          <p:nvPr/>
        </p:nvSpPr>
        <p:spPr>
          <a:xfrm rot="0">
            <a:off x="0" y="2349655"/>
            <a:ext cx="18288000" cy="7843520"/>
          </a:xfrm>
          <a:prstGeom prst="rect">
            <a:avLst/>
          </a:prstGeom>
        </p:spPr>
        <p:txBody>
          <a:bodyPr anchor="t" rtlCol="false" tIns="0" lIns="0" bIns="0" rIns="0">
            <a:spAutoFit/>
          </a:bodyPr>
          <a:lstStyle/>
          <a:p>
            <a:pPr>
              <a:lnSpc>
                <a:spcPts val="4480"/>
              </a:lnSpc>
            </a:pPr>
            <a:r>
              <a:rPr lang="en-US" sz="3200">
                <a:solidFill>
                  <a:srgbClr val="FFFFFF"/>
                </a:solidFill>
                <a:latin typeface="Canva Sans"/>
              </a:rPr>
              <a:t>Authors: Rami Mohawesh, Sumbal Maqsood, Qutaibah Althebyan.</a:t>
            </a:r>
          </a:p>
          <a:p>
            <a:pPr>
              <a:lnSpc>
                <a:spcPts val="4480"/>
              </a:lnSpc>
            </a:pPr>
          </a:p>
          <a:p>
            <a:pPr>
              <a:lnSpc>
                <a:spcPts val="4480"/>
              </a:lnSpc>
            </a:pPr>
            <a:r>
              <a:rPr lang="en-US" sz="3200">
                <a:solidFill>
                  <a:srgbClr val="FFFFFF"/>
                </a:solidFill>
                <a:latin typeface="Canva Sans"/>
              </a:rPr>
              <a:t>Introduction: This study introduces a semantic approach for multilingual fake news detection, leveraging capsule neural networks to overcome the challenges of semantic and contextual variations across languages.</a:t>
            </a:r>
          </a:p>
          <a:p>
            <a:pPr>
              <a:lnSpc>
                <a:spcPts val="4480"/>
              </a:lnSpc>
            </a:pPr>
          </a:p>
          <a:p>
            <a:pPr>
              <a:lnSpc>
                <a:spcPts val="4480"/>
              </a:lnSpc>
            </a:pPr>
            <a:r>
              <a:rPr lang="en-US" sz="3200">
                <a:solidFill>
                  <a:srgbClr val="FFFFFF"/>
                </a:solidFill>
                <a:latin typeface="Canva Sans"/>
              </a:rPr>
              <a:t>Methods Used: The authors developed a multilingual framework using capsule neural networks, with word embedding and n-gram feature extractors for model training on a multilingual fake news dataset.</a:t>
            </a:r>
          </a:p>
          <a:p>
            <a:pPr>
              <a:lnSpc>
                <a:spcPts val="4480"/>
              </a:lnSpc>
            </a:pPr>
          </a:p>
          <a:p>
            <a:pPr algn="l">
              <a:lnSpc>
                <a:spcPts val="4479"/>
              </a:lnSpc>
            </a:pPr>
            <a:r>
              <a:rPr lang="en-US" sz="3199">
                <a:solidFill>
                  <a:srgbClr val="FFFFFF"/>
                </a:solidFill>
                <a:latin typeface="Canva Sans"/>
              </a:rPr>
              <a:t>Conclusion: : The proposed model showed a significant improvement over state-of-the-art methods in fake news detection across multiple languages, demonstrating the effectiveness of capsule neural networks in handling the complexity of multilingual text analysis.</a:t>
            </a:r>
          </a:p>
          <a:p>
            <a:pPr algn="ctr">
              <a:lnSpc>
                <a:spcPts val="44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6890" y="81831"/>
            <a:ext cx="10501551"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6</a:t>
            </a:r>
          </a:p>
        </p:txBody>
      </p:sp>
      <p:sp>
        <p:nvSpPr>
          <p:cNvPr name="TextBox 7" id="7"/>
          <p:cNvSpPr txBox="true"/>
          <p:nvPr/>
        </p:nvSpPr>
        <p:spPr>
          <a:xfrm rot="0">
            <a:off x="316890" y="1182467"/>
            <a:ext cx="17971110" cy="1030020"/>
          </a:xfrm>
          <a:prstGeom prst="rect">
            <a:avLst/>
          </a:prstGeom>
        </p:spPr>
        <p:txBody>
          <a:bodyPr anchor="t" rtlCol="false" tIns="0" lIns="0" bIns="0" rIns="0">
            <a:spAutoFit/>
          </a:bodyPr>
          <a:lstStyle/>
          <a:p>
            <a:pPr>
              <a:lnSpc>
                <a:spcPts val="4127"/>
              </a:lnSpc>
            </a:pPr>
            <a:r>
              <a:rPr lang="en-US" sz="2948">
                <a:solidFill>
                  <a:srgbClr val="FFFFFF"/>
                </a:solidFill>
                <a:latin typeface="Canva Sans Bold"/>
              </a:rPr>
              <a:t>A new sentiment analysis method to detect and analyse sentiments of Covid-19 Moroccan tweets using a recommender approach</a:t>
            </a:r>
          </a:p>
        </p:txBody>
      </p:sp>
      <p:sp>
        <p:nvSpPr>
          <p:cNvPr name="TextBox 8" id="8"/>
          <p:cNvSpPr txBox="true"/>
          <p:nvPr/>
        </p:nvSpPr>
        <p:spPr>
          <a:xfrm rot="0">
            <a:off x="0" y="2146378"/>
            <a:ext cx="182880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Authors: Youness Madani, Mohammed Erritali, Belaid Bouikhalene</a:t>
            </a:r>
          </a:p>
          <a:p>
            <a:pPr>
              <a:lnSpc>
                <a:spcPts val="4759"/>
              </a:lnSpc>
            </a:pPr>
          </a:p>
          <a:p>
            <a:pPr>
              <a:lnSpc>
                <a:spcPts val="4759"/>
              </a:lnSpc>
            </a:pPr>
            <a:r>
              <a:rPr lang="en-US" sz="3399">
                <a:solidFill>
                  <a:srgbClr val="FFFFFF"/>
                </a:solidFill>
                <a:latin typeface="Canva Sans"/>
              </a:rPr>
              <a:t>Introduction: This paper proposes a new sentiment analysis method that uses a recommender system approach to classify Moroccan tweets related to COVID-19.</a:t>
            </a:r>
          </a:p>
          <a:p>
            <a:pPr>
              <a:lnSpc>
                <a:spcPts val="4759"/>
              </a:lnSpc>
            </a:pPr>
          </a:p>
          <a:p>
            <a:pPr>
              <a:lnSpc>
                <a:spcPts val="4759"/>
              </a:lnSpc>
            </a:pPr>
            <a:r>
              <a:rPr lang="en-US" sz="3399">
                <a:solidFill>
                  <a:srgbClr val="FFFFFF"/>
                </a:solidFill>
                <a:latin typeface="Canva Sans"/>
              </a:rPr>
              <a:t>Methods Used: The authors designed a collaborative filtering approach utilizing four tweet features and sentiment analysis with the SenticNet dictionary and the TextBlob Python library.</a:t>
            </a:r>
          </a:p>
          <a:p>
            <a:pPr>
              <a:lnSpc>
                <a:spcPts val="4759"/>
              </a:lnSpc>
            </a:pPr>
          </a:p>
          <a:p>
            <a:pPr algn="l">
              <a:lnSpc>
                <a:spcPts val="4759"/>
              </a:lnSpc>
            </a:pPr>
            <a:r>
              <a:rPr lang="en-US" sz="3399">
                <a:solidFill>
                  <a:srgbClr val="FFFFFF"/>
                </a:solidFill>
                <a:latin typeface="Canva Sans"/>
              </a:rPr>
              <a:t>Conclusion: : The method achieved 86% accuracy and showed an evolution in public sentiment over time, correlating with the epidemiological situation in Morocco. The majority of tweets had a negative sentiment, reflecting the public’s reaction to the pandemic.</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2B64"/>
        </a:solidFill>
      </p:bgPr>
    </p:bg>
    <p:spTree>
      <p:nvGrpSpPr>
        <p:cNvPr id="1" name=""/>
        <p:cNvGrpSpPr/>
        <p:nvPr/>
      </p:nvGrpSpPr>
      <p:grpSpPr>
        <a:xfrm>
          <a:off x="0" y="0"/>
          <a:ext cx="0" cy="0"/>
          <a:chOff x="0" y="0"/>
          <a:chExt cx="0" cy="0"/>
        </a:xfrm>
      </p:grpSpPr>
      <p:grpSp>
        <p:nvGrpSpPr>
          <p:cNvPr name="Group 2" id="2"/>
          <p:cNvGrpSpPr/>
          <p:nvPr/>
        </p:nvGrpSpPr>
        <p:grpSpPr>
          <a:xfrm rot="0">
            <a:off x="-2319007" y="-1071552"/>
            <a:ext cx="22497532" cy="2100252"/>
            <a:chOff x="0" y="0"/>
            <a:chExt cx="5925276" cy="553153"/>
          </a:xfrm>
        </p:grpSpPr>
        <p:sp>
          <p:nvSpPr>
            <p:cNvPr name="Freeform 3" id="3"/>
            <p:cNvSpPr/>
            <p:nvPr/>
          </p:nvSpPr>
          <p:spPr>
            <a:xfrm flipH="false" flipV="false" rot="0">
              <a:off x="0" y="0"/>
              <a:ext cx="5925276" cy="553153"/>
            </a:xfrm>
            <a:custGeom>
              <a:avLst/>
              <a:gdLst/>
              <a:ahLst/>
              <a:cxnLst/>
              <a:rect r="r" b="b" t="t" l="l"/>
              <a:pathLst>
                <a:path h="553153" w="5925276">
                  <a:moveTo>
                    <a:pt x="0" y="0"/>
                  </a:moveTo>
                  <a:lnTo>
                    <a:pt x="5925276" y="0"/>
                  </a:lnTo>
                  <a:lnTo>
                    <a:pt x="5925276" y="553153"/>
                  </a:lnTo>
                  <a:lnTo>
                    <a:pt x="0" y="553153"/>
                  </a:lnTo>
                  <a:close/>
                </a:path>
              </a:pathLst>
            </a:custGeom>
            <a:solidFill>
              <a:srgbClr val="E8F0FF"/>
            </a:solidFill>
          </p:spPr>
        </p:sp>
        <p:sp>
          <p:nvSpPr>
            <p:cNvPr name="TextBox 4" id="4"/>
            <p:cNvSpPr txBox="true"/>
            <p:nvPr/>
          </p:nvSpPr>
          <p:spPr>
            <a:xfrm>
              <a:off x="0" y="-57150"/>
              <a:ext cx="5925276" cy="610303"/>
            </a:xfrm>
            <a:prstGeom prst="rect">
              <a:avLst/>
            </a:prstGeom>
          </p:spPr>
          <p:txBody>
            <a:bodyPr anchor="ctr" rtlCol="false" tIns="50800" lIns="50800" bIns="50800" rIns="50800"/>
            <a:lstStyle/>
            <a:p>
              <a:pPr algn="ctr">
                <a:lnSpc>
                  <a:spcPts val="3139"/>
                </a:lnSpc>
              </a:pPr>
            </a:p>
          </p:txBody>
        </p:sp>
      </p:grpSp>
      <p:sp>
        <p:nvSpPr>
          <p:cNvPr name="Freeform 5" id="5" descr="Abstract Minimalist Dots Shapes"/>
          <p:cNvSpPr/>
          <p:nvPr/>
        </p:nvSpPr>
        <p:spPr>
          <a:xfrm flipH="false" flipV="false" rot="0">
            <a:off x="-1380060" y="9737400"/>
            <a:ext cx="2008504" cy="1099200"/>
          </a:xfrm>
          <a:custGeom>
            <a:avLst/>
            <a:gdLst/>
            <a:ahLst/>
            <a:cxnLst/>
            <a:rect r="r" b="b" t="t" l="l"/>
            <a:pathLst>
              <a:path h="1099200" w="2008504">
                <a:moveTo>
                  <a:pt x="0" y="0"/>
                </a:moveTo>
                <a:lnTo>
                  <a:pt x="2008505" y="0"/>
                </a:lnTo>
                <a:lnTo>
                  <a:pt x="2008505" y="1099200"/>
                </a:lnTo>
                <a:lnTo>
                  <a:pt x="0" y="109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2845" y="81831"/>
            <a:ext cx="10469642" cy="946869"/>
          </a:xfrm>
          <a:prstGeom prst="rect">
            <a:avLst/>
          </a:prstGeom>
        </p:spPr>
        <p:txBody>
          <a:bodyPr anchor="t" rtlCol="false" tIns="0" lIns="0" bIns="0" rIns="0">
            <a:spAutoFit/>
          </a:bodyPr>
          <a:lstStyle/>
          <a:p>
            <a:pPr algn="ctr">
              <a:lnSpc>
                <a:spcPts val="7660"/>
              </a:lnSpc>
            </a:pPr>
            <a:r>
              <a:rPr lang="en-US" sz="5471">
                <a:solidFill>
                  <a:srgbClr val="000000"/>
                </a:solidFill>
                <a:latin typeface="Raleway Bold"/>
              </a:rPr>
              <a:t>LITERATURE REVIEW - PAPER 7</a:t>
            </a:r>
          </a:p>
        </p:txBody>
      </p:sp>
      <p:sp>
        <p:nvSpPr>
          <p:cNvPr name="TextBox 7" id="7"/>
          <p:cNvSpPr txBox="true"/>
          <p:nvPr/>
        </p:nvSpPr>
        <p:spPr>
          <a:xfrm rot="0">
            <a:off x="0" y="1265466"/>
            <a:ext cx="18037818" cy="10477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HateDetector: Multilingual technique for the analysis and detection of online hate speech in social networks</a:t>
            </a:r>
          </a:p>
        </p:txBody>
      </p:sp>
      <p:sp>
        <p:nvSpPr>
          <p:cNvPr name="TextBox 8" id="8"/>
          <p:cNvSpPr txBox="true"/>
          <p:nvPr/>
        </p:nvSpPr>
        <p:spPr>
          <a:xfrm rot="0">
            <a:off x="0" y="2340130"/>
            <a:ext cx="18288000" cy="8117205"/>
          </a:xfrm>
          <a:prstGeom prst="rect">
            <a:avLst/>
          </a:prstGeom>
        </p:spPr>
        <p:txBody>
          <a:bodyPr anchor="t" rtlCol="false" tIns="0" lIns="0" bIns="0" rIns="0">
            <a:spAutoFit/>
          </a:bodyPr>
          <a:lstStyle/>
          <a:p>
            <a:pPr>
              <a:lnSpc>
                <a:spcPts val="4620"/>
              </a:lnSpc>
            </a:pPr>
            <a:r>
              <a:rPr lang="en-US" sz="3300">
                <a:solidFill>
                  <a:srgbClr val="FFFFFF"/>
                </a:solidFill>
                <a:latin typeface="Canva Sans"/>
              </a:rPr>
              <a:t>Authors: Anjum, Rahul Katarya.</a:t>
            </a:r>
          </a:p>
          <a:p>
            <a:pPr>
              <a:lnSpc>
                <a:spcPts val="4620"/>
              </a:lnSpc>
            </a:pPr>
          </a:p>
          <a:p>
            <a:pPr>
              <a:lnSpc>
                <a:spcPts val="4620"/>
              </a:lnSpc>
            </a:pPr>
            <a:r>
              <a:rPr lang="en-US" sz="3300">
                <a:solidFill>
                  <a:srgbClr val="FFFFFF"/>
                </a:solidFill>
                <a:latin typeface="Canva Sans"/>
              </a:rPr>
              <a:t>Introduction: This paper presents HateDetector, a novel technique for identifying online hate speech across social networks, addressing the complex issue of hate speech in multiple languages.</a:t>
            </a:r>
          </a:p>
          <a:p>
            <a:pPr>
              <a:lnSpc>
                <a:spcPts val="4620"/>
              </a:lnSpc>
            </a:pPr>
          </a:p>
          <a:p>
            <a:pPr>
              <a:lnSpc>
                <a:spcPts val="4620"/>
              </a:lnSpc>
            </a:pPr>
            <a:r>
              <a:rPr lang="en-US" sz="3300">
                <a:solidFill>
                  <a:srgbClr val="FFFFFF"/>
                </a:solidFill>
                <a:latin typeface="Canva Sans"/>
              </a:rPr>
              <a:t>Methods Used: The study introduces an improved seagull optimization algorithm for feature extraction and a hybrid diagonal-gated recurrent neural network for hate speech detection and sentiment analysis.</a:t>
            </a:r>
          </a:p>
          <a:p>
            <a:pPr>
              <a:lnSpc>
                <a:spcPts val="4620"/>
              </a:lnSpc>
            </a:pPr>
          </a:p>
          <a:p>
            <a:pPr algn="l">
              <a:lnSpc>
                <a:spcPts val="4619"/>
              </a:lnSpc>
            </a:pPr>
            <a:r>
              <a:rPr lang="en-US" sz="3299">
                <a:solidFill>
                  <a:srgbClr val="FFFFFF"/>
                </a:solidFill>
                <a:latin typeface="Canva Sans"/>
              </a:rPr>
              <a:t>Conclusion: : The proposed method demonstrates a significant improvement in accuracy, precision, recall, and F-measure, indicating its potential as an effective tool for monitoring and managing online hate speech across various languages and social media platforms.</a:t>
            </a:r>
          </a:p>
          <a:p>
            <a:pPr algn="ctr">
              <a:lnSpc>
                <a:spcPts val="46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DAF5SvsoFOI</dc:identifier>
  <dcterms:modified xsi:type="dcterms:W3CDTF">2011-08-01T06:04:30Z</dcterms:modified>
  <cp:revision>1</cp:revision>
  <dc:title>Multilingual Sentiment Analysis</dc:title>
</cp:coreProperties>
</file>